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8"/>
  </p:notesMasterIdLst>
  <p:handoutMasterIdLst>
    <p:handoutMasterId r:id="rId49"/>
  </p:handoutMasterIdLst>
  <p:sldIdLst>
    <p:sldId id="419" r:id="rId2"/>
    <p:sldId id="443" r:id="rId3"/>
    <p:sldId id="421" r:id="rId4"/>
    <p:sldId id="447" r:id="rId5"/>
    <p:sldId id="549" r:id="rId6"/>
    <p:sldId id="543" r:id="rId7"/>
    <p:sldId id="551" r:id="rId8"/>
    <p:sldId id="569" r:id="rId9"/>
    <p:sldId id="570" r:id="rId10"/>
    <p:sldId id="572" r:id="rId11"/>
    <p:sldId id="574" r:id="rId12"/>
    <p:sldId id="429" r:id="rId13"/>
    <p:sldId id="589" r:id="rId14"/>
    <p:sldId id="590" r:id="rId15"/>
    <p:sldId id="591" r:id="rId16"/>
    <p:sldId id="592" r:id="rId17"/>
    <p:sldId id="603" r:id="rId18"/>
    <p:sldId id="604" r:id="rId19"/>
    <p:sldId id="605" r:id="rId20"/>
    <p:sldId id="518" r:id="rId21"/>
    <p:sldId id="579" r:id="rId22"/>
    <p:sldId id="580" r:id="rId23"/>
    <p:sldId id="583" r:id="rId24"/>
    <p:sldId id="584" r:id="rId25"/>
    <p:sldId id="585" r:id="rId26"/>
    <p:sldId id="586" r:id="rId27"/>
    <p:sldId id="587" r:id="rId28"/>
    <p:sldId id="588" r:id="rId29"/>
    <p:sldId id="593" r:id="rId30"/>
    <p:sldId id="594" r:id="rId31"/>
    <p:sldId id="595" r:id="rId32"/>
    <p:sldId id="596" r:id="rId33"/>
    <p:sldId id="597" r:id="rId34"/>
    <p:sldId id="598" r:id="rId35"/>
    <p:sldId id="599" r:id="rId36"/>
    <p:sldId id="600" r:id="rId37"/>
    <p:sldId id="601" r:id="rId38"/>
    <p:sldId id="602" r:id="rId39"/>
    <p:sldId id="606" r:id="rId40"/>
    <p:sldId id="613" r:id="rId41"/>
    <p:sldId id="615" r:id="rId42"/>
    <p:sldId id="616" r:id="rId43"/>
    <p:sldId id="617" r:id="rId44"/>
    <p:sldId id="611" r:id="rId45"/>
    <p:sldId id="612" r:id="rId46"/>
    <p:sldId id="300" r:id="rId47"/>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D31E"/>
    <a:srgbClr val="21A3D0"/>
    <a:srgbClr val="D9D9D9"/>
    <a:srgbClr val="E8E8E6"/>
    <a:srgbClr val="EDE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4087" autoAdjust="0"/>
  </p:normalViewPr>
  <p:slideViewPr>
    <p:cSldViewPr>
      <p:cViewPr varScale="1">
        <p:scale>
          <a:sx n="68" d="100"/>
          <a:sy n="68" d="100"/>
        </p:scale>
        <p:origin x="32" y="7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notesViewPr>
    <p:cSldViewPr>
      <p:cViewPr varScale="1">
        <p:scale>
          <a:sx n="57" d="100"/>
          <a:sy n="57" d="100"/>
        </p:scale>
        <p:origin x="2832" y="66"/>
      </p:cViewPr>
      <p:guideLst/>
    </p:cSldViewPr>
  </p:notes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0282B5-F915-48AC-9E3F-69BA1A8849A9}" type="datetimeFigureOut">
              <a:rPr lang="zh-CN" altLang="en-US" smtClean="0"/>
              <a:t>2016/12/12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3B4E01-781E-4DA6-BDA3-6916B44DD241}" type="slidenum">
              <a:rPr lang="zh-CN" altLang="en-US" smtClean="0"/>
              <a:t>‹#›</a:t>
            </a:fld>
            <a:endParaRPr lang="zh-CN" altLang="en-US"/>
          </a:p>
        </p:txBody>
      </p:sp>
    </p:spTree>
    <p:extLst>
      <p:ext uri="{BB962C8B-B14F-4D97-AF65-F5344CB8AC3E}">
        <p14:creationId xmlns:p14="http://schemas.microsoft.com/office/powerpoint/2010/main" val="694698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8658A-CCCD-4EEB-8E79-12B0FAB88174}" type="datetimeFigureOut">
              <a:rPr lang="zh-CN" altLang="en-US" smtClean="0"/>
              <a:t>2016/12/12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241A1-8639-4FEF-A152-277CC0F847B5}" type="slidenum">
              <a:rPr lang="zh-CN" altLang="en-US" smtClean="0"/>
              <a:t>‹#›</a:t>
            </a:fld>
            <a:endParaRPr lang="zh-CN" altLang="en-US"/>
          </a:p>
        </p:txBody>
      </p:sp>
    </p:spTree>
    <p:extLst>
      <p:ext uri="{BB962C8B-B14F-4D97-AF65-F5344CB8AC3E}">
        <p14:creationId xmlns:p14="http://schemas.microsoft.com/office/powerpoint/2010/main" val="1887058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a:t>
            </a:fld>
            <a:endParaRPr lang="zh-CN" altLang="en-US"/>
          </a:p>
        </p:txBody>
      </p:sp>
    </p:spTree>
    <p:extLst>
      <p:ext uri="{BB962C8B-B14F-4D97-AF65-F5344CB8AC3E}">
        <p14:creationId xmlns:p14="http://schemas.microsoft.com/office/powerpoint/2010/main" val="239669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10</a:t>
            </a:fld>
            <a:endParaRPr lang="zh-CN" altLang="en-US"/>
          </a:p>
        </p:txBody>
      </p:sp>
    </p:spTree>
    <p:extLst>
      <p:ext uri="{BB962C8B-B14F-4D97-AF65-F5344CB8AC3E}">
        <p14:creationId xmlns:p14="http://schemas.microsoft.com/office/powerpoint/2010/main" val="399078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11</a:t>
            </a:fld>
            <a:endParaRPr lang="zh-CN" altLang="en-US"/>
          </a:p>
        </p:txBody>
      </p:sp>
    </p:spTree>
    <p:extLst>
      <p:ext uri="{BB962C8B-B14F-4D97-AF65-F5344CB8AC3E}">
        <p14:creationId xmlns:p14="http://schemas.microsoft.com/office/powerpoint/2010/main" val="38401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12</a:t>
            </a:fld>
            <a:endParaRPr lang="zh-CN" altLang="en-US"/>
          </a:p>
        </p:txBody>
      </p:sp>
    </p:spTree>
    <p:extLst>
      <p:ext uri="{BB962C8B-B14F-4D97-AF65-F5344CB8AC3E}">
        <p14:creationId xmlns:p14="http://schemas.microsoft.com/office/powerpoint/2010/main" val="2950495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13</a:t>
            </a:fld>
            <a:endParaRPr lang="zh-CN" altLang="en-US"/>
          </a:p>
        </p:txBody>
      </p:sp>
    </p:spTree>
    <p:extLst>
      <p:ext uri="{BB962C8B-B14F-4D97-AF65-F5344CB8AC3E}">
        <p14:creationId xmlns:p14="http://schemas.microsoft.com/office/powerpoint/2010/main" val="3561344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14</a:t>
            </a:fld>
            <a:endParaRPr lang="zh-CN" altLang="en-US"/>
          </a:p>
        </p:txBody>
      </p:sp>
    </p:spTree>
    <p:extLst>
      <p:ext uri="{BB962C8B-B14F-4D97-AF65-F5344CB8AC3E}">
        <p14:creationId xmlns:p14="http://schemas.microsoft.com/office/powerpoint/2010/main" val="425400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15</a:t>
            </a:fld>
            <a:endParaRPr lang="zh-CN" altLang="en-US"/>
          </a:p>
        </p:txBody>
      </p:sp>
    </p:spTree>
    <p:extLst>
      <p:ext uri="{BB962C8B-B14F-4D97-AF65-F5344CB8AC3E}">
        <p14:creationId xmlns:p14="http://schemas.microsoft.com/office/powerpoint/2010/main" val="3698706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16</a:t>
            </a:fld>
            <a:endParaRPr lang="zh-CN" altLang="en-US"/>
          </a:p>
        </p:txBody>
      </p:sp>
    </p:spTree>
    <p:extLst>
      <p:ext uri="{BB962C8B-B14F-4D97-AF65-F5344CB8AC3E}">
        <p14:creationId xmlns:p14="http://schemas.microsoft.com/office/powerpoint/2010/main" val="2832717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17</a:t>
            </a:fld>
            <a:endParaRPr lang="zh-CN" altLang="en-US"/>
          </a:p>
        </p:txBody>
      </p:sp>
    </p:spTree>
    <p:extLst>
      <p:ext uri="{BB962C8B-B14F-4D97-AF65-F5344CB8AC3E}">
        <p14:creationId xmlns:p14="http://schemas.microsoft.com/office/powerpoint/2010/main" val="1452386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18</a:t>
            </a:fld>
            <a:endParaRPr lang="zh-CN" altLang="en-US"/>
          </a:p>
        </p:txBody>
      </p:sp>
    </p:spTree>
    <p:extLst>
      <p:ext uri="{BB962C8B-B14F-4D97-AF65-F5344CB8AC3E}">
        <p14:creationId xmlns:p14="http://schemas.microsoft.com/office/powerpoint/2010/main" val="88142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19</a:t>
            </a:fld>
            <a:endParaRPr lang="zh-CN" altLang="en-US"/>
          </a:p>
        </p:txBody>
      </p:sp>
    </p:spTree>
    <p:extLst>
      <p:ext uri="{BB962C8B-B14F-4D97-AF65-F5344CB8AC3E}">
        <p14:creationId xmlns:p14="http://schemas.microsoft.com/office/powerpoint/2010/main" val="10296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241A1-8639-4FEF-A152-277CC0F847B5}" type="slidenum">
              <a:rPr lang="zh-CN" altLang="en-US" smtClean="0"/>
              <a:t>2</a:t>
            </a:fld>
            <a:endParaRPr lang="zh-CN" altLang="en-US"/>
          </a:p>
        </p:txBody>
      </p:sp>
    </p:spTree>
    <p:extLst>
      <p:ext uri="{BB962C8B-B14F-4D97-AF65-F5344CB8AC3E}">
        <p14:creationId xmlns:p14="http://schemas.microsoft.com/office/powerpoint/2010/main" val="136252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20</a:t>
            </a:fld>
            <a:endParaRPr lang="zh-CN" altLang="en-US"/>
          </a:p>
        </p:txBody>
      </p:sp>
    </p:spTree>
    <p:extLst>
      <p:ext uri="{BB962C8B-B14F-4D97-AF65-F5344CB8AC3E}">
        <p14:creationId xmlns:p14="http://schemas.microsoft.com/office/powerpoint/2010/main" val="1629683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21</a:t>
            </a:fld>
            <a:endParaRPr lang="zh-CN" altLang="en-US"/>
          </a:p>
        </p:txBody>
      </p:sp>
    </p:spTree>
    <p:extLst>
      <p:ext uri="{BB962C8B-B14F-4D97-AF65-F5344CB8AC3E}">
        <p14:creationId xmlns:p14="http://schemas.microsoft.com/office/powerpoint/2010/main" val="444088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22</a:t>
            </a:fld>
            <a:endParaRPr lang="zh-CN" altLang="en-US"/>
          </a:p>
        </p:txBody>
      </p:sp>
    </p:spTree>
    <p:extLst>
      <p:ext uri="{BB962C8B-B14F-4D97-AF65-F5344CB8AC3E}">
        <p14:creationId xmlns:p14="http://schemas.microsoft.com/office/powerpoint/2010/main" val="1824034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23</a:t>
            </a:fld>
            <a:endParaRPr lang="zh-CN" altLang="en-US"/>
          </a:p>
        </p:txBody>
      </p:sp>
    </p:spTree>
    <p:extLst>
      <p:ext uri="{BB962C8B-B14F-4D97-AF65-F5344CB8AC3E}">
        <p14:creationId xmlns:p14="http://schemas.microsoft.com/office/powerpoint/2010/main" val="3241573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24</a:t>
            </a:fld>
            <a:endParaRPr lang="zh-CN" altLang="en-US"/>
          </a:p>
        </p:txBody>
      </p:sp>
    </p:spTree>
    <p:extLst>
      <p:ext uri="{BB962C8B-B14F-4D97-AF65-F5344CB8AC3E}">
        <p14:creationId xmlns:p14="http://schemas.microsoft.com/office/powerpoint/2010/main" val="4125595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25</a:t>
            </a:fld>
            <a:endParaRPr lang="zh-CN" altLang="en-US"/>
          </a:p>
        </p:txBody>
      </p:sp>
    </p:spTree>
    <p:extLst>
      <p:ext uri="{BB962C8B-B14F-4D97-AF65-F5344CB8AC3E}">
        <p14:creationId xmlns:p14="http://schemas.microsoft.com/office/powerpoint/2010/main" val="4011814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26</a:t>
            </a:fld>
            <a:endParaRPr lang="zh-CN" altLang="en-US"/>
          </a:p>
        </p:txBody>
      </p:sp>
    </p:spTree>
    <p:extLst>
      <p:ext uri="{BB962C8B-B14F-4D97-AF65-F5344CB8AC3E}">
        <p14:creationId xmlns:p14="http://schemas.microsoft.com/office/powerpoint/2010/main" val="1001071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27</a:t>
            </a:fld>
            <a:endParaRPr lang="zh-CN" altLang="en-US"/>
          </a:p>
        </p:txBody>
      </p:sp>
    </p:spTree>
    <p:extLst>
      <p:ext uri="{BB962C8B-B14F-4D97-AF65-F5344CB8AC3E}">
        <p14:creationId xmlns:p14="http://schemas.microsoft.com/office/powerpoint/2010/main" val="526497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28</a:t>
            </a:fld>
            <a:endParaRPr lang="zh-CN" altLang="en-US"/>
          </a:p>
        </p:txBody>
      </p:sp>
    </p:spTree>
    <p:extLst>
      <p:ext uri="{BB962C8B-B14F-4D97-AF65-F5344CB8AC3E}">
        <p14:creationId xmlns:p14="http://schemas.microsoft.com/office/powerpoint/2010/main" val="378295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29</a:t>
            </a:fld>
            <a:endParaRPr lang="zh-CN" altLang="en-US"/>
          </a:p>
        </p:txBody>
      </p:sp>
    </p:spTree>
    <p:extLst>
      <p:ext uri="{BB962C8B-B14F-4D97-AF65-F5344CB8AC3E}">
        <p14:creationId xmlns:p14="http://schemas.microsoft.com/office/powerpoint/2010/main" val="387526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a:t>
            </a:fld>
            <a:endParaRPr lang="zh-CN" altLang="en-US"/>
          </a:p>
        </p:txBody>
      </p:sp>
    </p:spTree>
    <p:extLst>
      <p:ext uri="{BB962C8B-B14F-4D97-AF65-F5344CB8AC3E}">
        <p14:creationId xmlns:p14="http://schemas.microsoft.com/office/powerpoint/2010/main" val="3855684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30</a:t>
            </a:fld>
            <a:endParaRPr lang="zh-CN" altLang="en-US"/>
          </a:p>
        </p:txBody>
      </p:sp>
    </p:spTree>
    <p:extLst>
      <p:ext uri="{BB962C8B-B14F-4D97-AF65-F5344CB8AC3E}">
        <p14:creationId xmlns:p14="http://schemas.microsoft.com/office/powerpoint/2010/main" val="2006739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31</a:t>
            </a:fld>
            <a:endParaRPr lang="zh-CN" altLang="en-US"/>
          </a:p>
        </p:txBody>
      </p:sp>
    </p:spTree>
    <p:extLst>
      <p:ext uri="{BB962C8B-B14F-4D97-AF65-F5344CB8AC3E}">
        <p14:creationId xmlns:p14="http://schemas.microsoft.com/office/powerpoint/2010/main" val="3982264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32</a:t>
            </a:fld>
            <a:endParaRPr lang="zh-CN" altLang="en-US"/>
          </a:p>
        </p:txBody>
      </p:sp>
    </p:spTree>
    <p:extLst>
      <p:ext uri="{BB962C8B-B14F-4D97-AF65-F5344CB8AC3E}">
        <p14:creationId xmlns:p14="http://schemas.microsoft.com/office/powerpoint/2010/main" val="3712824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33</a:t>
            </a:fld>
            <a:endParaRPr lang="zh-CN" altLang="en-US"/>
          </a:p>
        </p:txBody>
      </p:sp>
    </p:spTree>
    <p:extLst>
      <p:ext uri="{BB962C8B-B14F-4D97-AF65-F5344CB8AC3E}">
        <p14:creationId xmlns:p14="http://schemas.microsoft.com/office/powerpoint/2010/main" val="3621817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34</a:t>
            </a:fld>
            <a:endParaRPr lang="zh-CN" altLang="en-US"/>
          </a:p>
        </p:txBody>
      </p:sp>
    </p:spTree>
    <p:extLst>
      <p:ext uri="{BB962C8B-B14F-4D97-AF65-F5344CB8AC3E}">
        <p14:creationId xmlns:p14="http://schemas.microsoft.com/office/powerpoint/2010/main" val="1686793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35</a:t>
            </a:fld>
            <a:endParaRPr lang="zh-CN" altLang="en-US"/>
          </a:p>
        </p:txBody>
      </p:sp>
    </p:spTree>
    <p:extLst>
      <p:ext uri="{BB962C8B-B14F-4D97-AF65-F5344CB8AC3E}">
        <p14:creationId xmlns:p14="http://schemas.microsoft.com/office/powerpoint/2010/main" val="266129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36</a:t>
            </a:fld>
            <a:endParaRPr lang="zh-CN" altLang="en-US"/>
          </a:p>
        </p:txBody>
      </p:sp>
    </p:spTree>
    <p:extLst>
      <p:ext uri="{BB962C8B-B14F-4D97-AF65-F5344CB8AC3E}">
        <p14:creationId xmlns:p14="http://schemas.microsoft.com/office/powerpoint/2010/main" val="2109789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37</a:t>
            </a:fld>
            <a:endParaRPr lang="zh-CN" altLang="en-US"/>
          </a:p>
        </p:txBody>
      </p:sp>
    </p:spTree>
    <p:extLst>
      <p:ext uri="{BB962C8B-B14F-4D97-AF65-F5344CB8AC3E}">
        <p14:creationId xmlns:p14="http://schemas.microsoft.com/office/powerpoint/2010/main" val="1091437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38</a:t>
            </a:fld>
            <a:endParaRPr lang="zh-CN" altLang="en-US"/>
          </a:p>
        </p:txBody>
      </p:sp>
    </p:spTree>
    <p:extLst>
      <p:ext uri="{BB962C8B-B14F-4D97-AF65-F5344CB8AC3E}">
        <p14:creationId xmlns:p14="http://schemas.microsoft.com/office/powerpoint/2010/main" val="406301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39</a:t>
            </a:fld>
            <a:endParaRPr lang="zh-CN" altLang="en-US"/>
          </a:p>
        </p:txBody>
      </p:sp>
    </p:spTree>
    <p:extLst>
      <p:ext uri="{BB962C8B-B14F-4D97-AF65-F5344CB8AC3E}">
        <p14:creationId xmlns:p14="http://schemas.microsoft.com/office/powerpoint/2010/main" val="40069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241A1-8639-4FEF-A152-277CC0F847B5}" type="slidenum">
              <a:rPr lang="zh-CN" altLang="en-US" smtClean="0"/>
              <a:t>4</a:t>
            </a:fld>
            <a:endParaRPr lang="zh-CN" altLang="en-US"/>
          </a:p>
        </p:txBody>
      </p:sp>
    </p:spTree>
    <p:extLst>
      <p:ext uri="{BB962C8B-B14F-4D97-AF65-F5344CB8AC3E}">
        <p14:creationId xmlns:p14="http://schemas.microsoft.com/office/powerpoint/2010/main" val="3637173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40</a:t>
            </a:fld>
            <a:endParaRPr lang="zh-CN" altLang="en-US"/>
          </a:p>
        </p:txBody>
      </p:sp>
    </p:spTree>
    <p:extLst>
      <p:ext uri="{BB962C8B-B14F-4D97-AF65-F5344CB8AC3E}">
        <p14:creationId xmlns:p14="http://schemas.microsoft.com/office/powerpoint/2010/main" val="325825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41</a:t>
            </a:fld>
            <a:endParaRPr lang="zh-CN" altLang="en-US"/>
          </a:p>
        </p:txBody>
      </p:sp>
    </p:spTree>
    <p:extLst>
      <p:ext uri="{BB962C8B-B14F-4D97-AF65-F5344CB8AC3E}">
        <p14:creationId xmlns:p14="http://schemas.microsoft.com/office/powerpoint/2010/main" val="3551880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42</a:t>
            </a:fld>
            <a:endParaRPr lang="zh-CN" altLang="en-US"/>
          </a:p>
        </p:txBody>
      </p:sp>
    </p:spTree>
    <p:extLst>
      <p:ext uri="{BB962C8B-B14F-4D97-AF65-F5344CB8AC3E}">
        <p14:creationId xmlns:p14="http://schemas.microsoft.com/office/powerpoint/2010/main" val="537790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43</a:t>
            </a:fld>
            <a:endParaRPr lang="zh-CN" altLang="en-US"/>
          </a:p>
        </p:txBody>
      </p:sp>
    </p:spTree>
    <p:extLst>
      <p:ext uri="{BB962C8B-B14F-4D97-AF65-F5344CB8AC3E}">
        <p14:creationId xmlns:p14="http://schemas.microsoft.com/office/powerpoint/2010/main" val="3437354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44</a:t>
            </a:fld>
            <a:endParaRPr lang="zh-CN" altLang="en-US"/>
          </a:p>
        </p:txBody>
      </p:sp>
    </p:spTree>
    <p:extLst>
      <p:ext uri="{BB962C8B-B14F-4D97-AF65-F5344CB8AC3E}">
        <p14:creationId xmlns:p14="http://schemas.microsoft.com/office/powerpoint/2010/main" val="2122797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45</a:t>
            </a:fld>
            <a:endParaRPr lang="zh-CN" altLang="en-US"/>
          </a:p>
        </p:txBody>
      </p:sp>
    </p:spTree>
    <p:extLst>
      <p:ext uri="{BB962C8B-B14F-4D97-AF65-F5344CB8AC3E}">
        <p14:creationId xmlns:p14="http://schemas.microsoft.com/office/powerpoint/2010/main" val="177482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46</a:t>
            </a:fld>
            <a:endParaRPr lang="zh-CN" altLang="en-US"/>
          </a:p>
        </p:txBody>
      </p:sp>
    </p:spTree>
    <p:extLst>
      <p:ext uri="{BB962C8B-B14F-4D97-AF65-F5344CB8AC3E}">
        <p14:creationId xmlns:p14="http://schemas.microsoft.com/office/powerpoint/2010/main" val="10878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241A1-8639-4FEF-A152-277CC0F847B5}" type="slidenum">
              <a:rPr lang="zh-CN" altLang="en-US" smtClean="0"/>
              <a:t>5</a:t>
            </a:fld>
            <a:endParaRPr lang="zh-CN" altLang="en-US"/>
          </a:p>
        </p:txBody>
      </p:sp>
    </p:spTree>
    <p:extLst>
      <p:ext uri="{BB962C8B-B14F-4D97-AF65-F5344CB8AC3E}">
        <p14:creationId xmlns:p14="http://schemas.microsoft.com/office/powerpoint/2010/main" val="352076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241A1-8639-4FEF-A152-277CC0F847B5}" type="slidenum">
              <a:rPr lang="zh-CN" altLang="en-US" smtClean="0"/>
              <a:t>6</a:t>
            </a:fld>
            <a:endParaRPr lang="zh-CN" altLang="en-US"/>
          </a:p>
        </p:txBody>
      </p:sp>
    </p:spTree>
    <p:extLst>
      <p:ext uri="{BB962C8B-B14F-4D97-AF65-F5344CB8AC3E}">
        <p14:creationId xmlns:p14="http://schemas.microsoft.com/office/powerpoint/2010/main" val="119360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F241A1-8639-4FEF-A152-277CC0F847B5}" type="slidenum">
              <a:rPr lang="zh-CN" altLang="en-US" smtClean="0"/>
              <a:t>7</a:t>
            </a:fld>
            <a:endParaRPr lang="zh-CN" altLang="en-US"/>
          </a:p>
        </p:txBody>
      </p:sp>
    </p:spTree>
    <p:extLst>
      <p:ext uri="{BB962C8B-B14F-4D97-AF65-F5344CB8AC3E}">
        <p14:creationId xmlns:p14="http://schemas.microsoft.com/office/powerpoint/2010/main" val="355430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8</a:t>
            </a:fld>
            <a:endParaRPr lang="zh-CN" altLang="en-US"/>
          </a:p>
        </p:txBody>
      </p:sp>
    </p:spTree>
    <p:extLst>
      <p:ext uri="{BB962C8B-B14F-4D97-AF65-F5344CB8AC3E}">
        <p14:creationId xmlns:p14="http://schemas.microsoft.com/office/powerpoint/2010/main" val="9983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B0F241A1-8639-4FEF-A152-277CC0F847B5}" type="slidenum">
              <a:rPr lang="zh-CN" altLang="en-US" smtClean="0"/>
              <a:t>9</a:t>
            </a:fld>
            <a:endParaRPr lang="zh-CN" altLang="en-US"/>
          </a:p>
        </p:txBody>
      </p:sp>
    </p:spTree>
    <p:extLst>
      <p:ext uri="{BB962C8B-B14F-4D97-AF65-F5344CB8AC3E}">
        <p14:creationId xmlns:p14="http://schemas.microsoft.com/office/powerpoint/2010/main" val="2634198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9A48652-685A-42BC-999C-B6457ABF50A9}" type="datetime1">
              <a:rPr lang="zh-CN" altLang="en-US" smtClean="0"/>
              <a:pPr/>
              <a:t>2016/12/12</a:t>
            </a:fld>
            <a:endParaRPr lang="zh-CN" altLang="en-US" sz="1800" dirty="0"/>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F8B5D30A-97EA-4801-B378-59BC19386DC8}" type="slidenum">
              <a:rPr lang="zh-CN" altLang="en-US" smtClean="0"/>
              <a:pPr/>
              <a:t>‹#›</a:t>
            </a:fld>
            <a:endParaRPr lang="zh-CN" altLang="en-US" sz="1800">
              <a:solidFill>
                <a:schemeClr val="tx1"/>
              </a:solidFill>
            </a:endParaRPr>
          </a:p>
        </p:txBody>
      </p:sp>
      <p:sp>
        <p:nvSpPr>
          <p:cNvPr id="7" name="矩形 6"/>
          <p:cNvSpPr>
            <a:spLocks noChangeAspect="1"/>
          </p:cNvSpPr>
          <p:nvPr userDrawn="1"/>
        </p:nvSpPr>
        <p:spPr>
          <a:xfrm>
            <a:off x="0" y="188775"/>
            <a:ext cx="1938961" cy="1491110"/>
          </a:xfrm>
          <a:prstGeom prst="rect">
            <a:avLst/>
          </a:prstGeom>
          <a:blipFill dpi="0" rotWithShape="1">
            <a:blip r:embed="rId2" cstate="print">
              <a:alphaModFix amt="37000"/>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32271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32895B-A1C2-4C72-A23D-9F2E22A78367}" type="datetime1">
              <a:rPr lang="zh-CN" altLang="en-US" smtClean="0"/>
              <a:t>2016/12/12</a:t>
            </a:fld>
            <a:endParaRPr lang="zh-CN" altLang="en-US" sz="1800">
              <a:solidFill>
                <a:schemeClr val="tx1"/>
              </a:solidFill>
              <a:ea typeface="宋体" panose="02010600030101010101" pitchFamily="2" charset="-122"/>
            </a:endParaRPr>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99F48B52-1265-4425-96BE-6B421BDE055E}"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202322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5FEC11-0F7C-4102-8B63-68E0B2986069}" type="datetime1">
              <a:rPr lang="zh-CN" altLang="en-US" smtClean="0"/>
              <a:t>2016/12/12</a:t>
            </a:fld>
            <a:endParaRPr lang="zh-CN" altLang="en-US" sz="1800">
              <a:solidFill>
                <a:schemeClr val="tx1"/>
              </a:solidFill>
              <a:ea typeface="宋体" panose="02010600030101010101" pitchFamily="2" charset="-122"/>
            </a:endParaRPr>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1C35D61D-6CE4-47BA-B114-822F24B4E0BB}"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73897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FCB2E7-2324-41A1-8154-67084A4BC144}" type="datetime1">
              <a:rPr lang="zh-CN" altLang="en-US" smtClean="0"/>
              <a:t>2016/12/12</a:t>
            </a:fld>
            <a:endParaRPr lang="zh-CN" altLang="en-US" sz="1800">
              <a:solidFill>
                <a:schemeClr val="tx1"/>
              </a:solidFill>
              <a:ea typeface="宋体" panose="02010600030101010101" pitchFamily="2" charset="-122"/>
            </a:endParaRPr>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A7A97C2C-690A-407A-A220-C789C21E56F0}"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6748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80DC22B-8A48-4E34-8F70-1AED38FCBE55}" type="datetime1">
              <a:rPr lang="zh-CN" altLang="en-US" smtClean="0"/>
              <a:t>2016/12/12</a:t>
            </a:fld>
            <a:endParaRPr lang="zh-CN" altLang="en-US" sz="1800">
              <a:solidFill>
                <a:schemeClr val="tx1"/>
              </a:solidFill>
              <a:ea typeface="宋体" panose="02010600030101010101" pitchFamily="2" charset="-122"/>
            </a:endParaRPr>
          </a:p>
        </p:txBody>
      </p:sp>
      <p:sp>
        <p:nvSpPr>
          <p:cNvPr id="5" name="页脚占位符 4"/>
          <p:cNvSpPr>
            <a:spLocks noGrp="1"/>
          </p:cNvSpPr>
          <p:nvPr>
            <p:ph type="ftr" sz="quarter" idx="11"/>
          </p:nvPr>
        </p:nvSpPr>
        <p:spPr/>
        <p:txBody>
          <a:bodyPr/>
          <a:lstStyle/>
          <a:p>
            <a:endParaRPr lang="zh-CN" altLang="zh-CN"/>
          </a:p>
        </p:txBody>
      </p:sp>
      <p:sp>
        <p:nvSpPr>
          <p:cNvPr id="6" name="灯片编号占位符 5"/>
          <p:cNvSpPr>
            <a:spLocks noGrp="1"/>
          </p:cNvSpPr>
          <p:nvPr>
            <p:ph type="sldNum" sz="quarter" idx="12"/>
          </p:nvPr>
        </p:nvSpPr>
        <p:spPr/>
        <p:txBody>
          <a:bodyPr/>
          <a:lstStyle/>
          <a:p>
            <a:fld id="{5416D093-1B94-476D-BAA6-56F0F6187553}"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562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07FED85-957D-409E-A8FA-64EC0DD09F55}" type="datetime1">
              <a:rPr lang="zh-CN" altLang="en-US" smtClean="0"/>
              <a:t>2016/12/12</a:t>
            </a:fld>
            <a:endParaRPr lang="zh-CN" altLang="en-US" sz="1800">
              <a:solidFill>
                <a:schemeClr val="tx1"/>
              </a:solidFill>
              <a:ea typeface="宋体" panose="02010600030101010101" pitchFamily="2" charset="-122"/>
            </a:endParaRPr>
          </a:p>
        </p:txBody>
      </p:sp>
      <p:sp>
        <p:nvSpPr>
          <p:cNvPr id="6" name="页脚占位符 5"/>
          <p:cNvSpPr>
            <a:spLocks noGrp="1"/>
          </p:cNvSpPr>
          <p:nvPr>
            <p:ph type="ftr" sz="quarter" idx="11"/>
          </p:nvPr>
        </p:nvSpPr>
        <p:spPr/>
        <p:txBody>
          <a:bodyPr/>
          <a:lstStyle/>
          <a:p>
            <a:endParaRPr lang="zh-CN" altLang="zh-CN"/>
          </a:p>
        </p:txBody>
      </p:sp>
      <p:sp>
        <p:nvSpPr>
          <p:cNvPr id="7" name="灯片编号占位符 6"/>
          <p:cNvSpPr>
            <a:spLocks noGrp="1"/>
          </p:cNvSpPr>
          <p:nvPr>
            <p:ph type="sldNum" sz="quarter" idx="12"/>
          </p:nvPr>
        </p:nvSpPr>
        <p:spPr/>
        <p:txBody>
          <a:bodyPr/>
          <a:lstStyle/>
          <a:p>
            <a:fld id="{E13729ED-CB54-42E6-9F29-6DCB2BE10167}"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172498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D56D503-4007-4E9F-9A32-0AEB882020EE}" type="datetime1">
              <a:rPr lang="zh-CN" altLang="en-US" smtClean="0"/>
              <a:t>2016/12/12</a:t>
            </a:fld>
            <a:endParaRPr lang="zh-CN" altLang="en-US" sz="1800">
              <a:solidFill>
                <a:schemeClr val="tx1"/>
              </a:solidFill>
              <a:ea typeface="宋体" panose="02010600030101010101" pitchFamily="2" charset="-122"/>
            </a:endParaRPr>
          </a:p>
        </p:txBody>
      </p:sp>
      <p:sp>
        <p:nvSpPr>
          <p:cNvPr id="8" name="页脚占位符 7"/>
          <p:cNvSpPr>
            <a:spLocks noGrp="1"/>
          </p:cNvSpPr>
          <p:nvPr>
            <p:ph type="ftr" sz="quarter" idx="11"/>
          </p:nvPr>
        </p:nvSpPr>
        <p:spPr/>
        <p:txBody>
          <a:bodyPr/>
          <a:lstStyle/>
          <a:p>
            <a:endParaRPr lang="zh-CN" altLang="zh-CN"/>
          </a:p>
        </p:txBody>
      </p:sp>
      <p:sp>
        <p:nvSpPr>
          <p:cNvPr id="9" name="灯片编号占位符 8"/>
          <p:cNvSpPr>
            <a:spLocks noGrp="1"/>
          </p:cNvSpPr>
          <p:nvPr>
            <p:ph type="sldNum" sz="quarter" idx="12"/>
          </p:nvPr>
        </p:nvSpPr>
        <p:spPr/>
        <p:txBody>
          <a:bodyPr/>
          <a:lstStyle/>
          <a:p>
            <a:fld id="{AB1726BA-600A-4D23-BA57-90DC1547DB18}"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169077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DD658AD-EC06-4416-9EBD-CBD61BCE25F2}" type="datetime1">
              <a:rPr lang="zh-CN" altLang="en-US" smtClean="0"/>
              <a:t>2016/12/12</a:t>
            </a:fld>
            <a:endParaRPr lang="zh-CN" altLang="en-US" sz="1800">
              <a:solidFill>
                <a:schemeClr val="tx1"/>
              </a:solidFill>
              <a:ea typeface="宋体" panose="02010600030101010101" pitchFamily="2" charset="-122"/>
            </a:endParaRPr>
          </a:p>
        </p:txBody>
      </p:sp>
      <p:sp>
        <p:nvSpPr>
          <p:cNvPr id="4" name="页脚占位符 3"/>
          <p:cNvSpPr>
            <a:spLocks noGrp="1"/>
          </p:cNvSpPr>
          <p:nvPr>
            <p:ph type="ftr" sz="quarter" idx="11"/>
          </p:nvPr>
        </p:nvSpPr>
        <p:spPr/>
        <p:txBody>
          <a:bodyPr/>
          <a:lstStyle/>
          <a:p>
            <a:endParaRPr lang="zh-CN" altLang="zh-CN"/>
          </a:p>
        </p:txBody>
      </p:sp>
      <p:sp>
        <p:nvSpPr>
          <p:cNvPr id="5" name="灯片编号占位符 4"/>
          <p:cNvSpPr>
            <a:spLocks noGrp="1"/>
          </p:cNvSpPr>
          <p:nvPr>
            <p:ph type="sldNum" sz="quarter" idx="12"/>
          </p:nvPr>
        </p:nvSpPr>
        <p:spPr/>
        <p:txBody>
          <a:bodyPr/>
          <a:lstStyle/>
          <a:p>
            <a:fld id="{AEA90EB6-FEC9-4D8A-AF39-5AA64E16B346}"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36045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7028FC-B9DF-450B-B4EC-E58CBBB18C12}" type="datetime1">
              <a:rPr lang="zh-CN" altLang="en-US" smtClean="0"/>
              <a:t>2016/12/12</a:t>
            </a:fld>
            <a:endParaRPr lang="zh-CN" altLang="en-US" sz="1800" dirty="0">
              <a:solidFill>
                <a:schemeClr val="tx1"/>
              </a:solidFill>
              <a:ea typeface="宋体" panose="02010600030101010101" pitchFamily="2" charset="-122"/>
            </a:endParaRPr>
          </a:p>
        </p:txBody>
      </p:sp>
      <p:sp>
        <p:nvSpPr>
          <p:cNvPr id="3" name="页脚占位符 2"/>
          <p:cNvSpPr>
            <a:spLocks noGrp="1"/>
          </p:cNvSpPr>
          <p:nvPr>
            <p:ph type="ftr" sz="quarter" idx="11"/>
          </p:nvPr>
        </p:nvSpPr>
        <p:spPr/>
        <p:txBody>
          <a:bodyPr/>
          <a:lstStyle/>
          <a:p>
            <a:endParaRPr lang="zh-CN" altLang="zh-CN" dirty="0"/>
          </a:p>
        </p:txBody>
      </p:sp>
      <p:sp>
        <p:nvSpPr>
          <p:cNvPr id="4" name="灯片编号占位符 3"/>
          <p:cNvSpPr>
            <a:spLocks noGrp="1"/>
          </p:cNvSpPr>
          <p:nvPr>
            <p:ph type="sldNum" sz="quarter" idx="12"/>
          </p:nvPr>
        </p:nvSpPr>
        <p:spPr/>
        <p:txBody>
          <a:bodyPr/>
          <a:lstStyle/>
          <a:p>
            <a:fld id="{4A83E362-C945-4AC2-A3B5-3F3C8EEE020F}" type="slidenum">
              <a:rPr lang="zh-CN" altLang="en-US" smtClean="0"/>
              <a:pPr/>
              <a:t>‹#›</a:t>
            </a:fld>
            <a:endParaRPr lang="zh-CN" altLang="en-US" sz="1800" dirty="0">
              <a:solidFill>
                <a:schemeClr val="tx1"/>
              </a:solidFill>
              <a:ea typeface="宋体" panose="02010600030101010101" pitchFamily="2" charset="-122"/>
            </a:endParaRPr>
          </a:p>
        </p:txBody>
      </p:sp>
      <p:sp>
        <p:nvSpPr>
          <p:cNvPr id="5" name="矩形 4"/>
          <p:cNvSpPr>
            <a:spLocks noChangeAspect="1"/>
          </p:cNvSpPr>
          <p:nvPr userDrawn="1"/>
        </p:nvSpPr>
        <p:spPr>
          <a:xfrm>
            <a:off x="10488305" y="19620"/>
            <a:ext cx="1938961" cy="1491110"/>
          </a:xfrm>
          <a:prstGeom prst="rect">
            <a:avLst/>
          </a:prstGeom>
          <a:blipFill dpi="0" rotWithShape="1">
            <a:blip r:embed="rId2" cstate="print">
              <a:alphaModFix amt="37000"/>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79564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2EB8E77-D32F-4387-AF8B-C9CEE47C5274}" type="datetime1">
              <a:rPr lang="zh-CN" altLang="en-US" smtClean="0"/>
              <a:t>2016/12/12</a:t>
            </a:fld>
            <a:endParaRPr lang="zh-CN" altLang="en-US" sz="1800">
              <a:solidFill>
                <a:schemeClr val="tx1"/>
              </a:solidFill>
              <a:ea typeface="宋体" panose="02010600030101010101" pitchFamily="2" charset="-122"/>
            </a:endParaRPr>
          </a:p>
        </p:txBody>
      </p:sp>
      <p:sp>
        <p:nvSpPr>
          <p:cNvPr id="6" name="页脚占位符 5"/>
          <p:cNvSpPr>
            <a:spLocks noGrp="1"/>
          </p:cNvSpPr>
          <p:nvPr>
            <p:ph type="ftr" sz="quarter" idx="11"/>
          </p:nvPr>
        </p:nvSpPr>
        <p:spPr/>
        <p:txBody>
          <a:bodyPr/>
          <a:lstStyle/>
          <a:p>
            <a:endParaRPr lang="zh-CN" altLang="zh-CN"/>
          </a:p>
        </p:txBody>
      </p:sp>
      <p:sp>
        <p:nvSpPr>
          <p:cNvPr id="7" name="灯片编号占位符 6"/>
          <p:cNvSpPr>
            <a:spLocks noGrp="1"/>
          </p:cNvSpPr>
          <p:nvPr>
            <p:ph type="sldNum" sz="quarter" idx="12"/>
          </p:nvPr>
        </p:nvSpPr>
        <p:spPr/>
        <p:txBody>
          <a:bodyPr/>
          <a:lstStyle/>
          <a:p>
            <a:fld id="{7DFE1445-68DA-410E-B58B-57D9F5AAAAC2}"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118002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AEBC0E-FD62-4843-86F8-6129EE37A014}" type="datetime1">
              <a:rPr lang="zh-CN" altLang="en-US" smtClean="0"/>
              <a:t>2016/12/12</a:t>
            </a:fld>
            <a:endParaRPr lang="zh-CN" altLang="en-US" sz="1800">
              <a:solidFill>
                <a:schemeClr val="tx1"/>
              </a:solidFill>
              <a:ea typeface="宋体" panose="02010600030101010101" pitchFamily="2" charset="-122"/>
            </a:endParaRPr>
          </a:p>
        </p:txBody>
      </p:sp>
      <p:sp>
        <p:nvSpPr>
          <p:cNvPr id="6" name="页脚占位符 5"/>
          <p:cNvSpPr>
            <a:spLocks noGrp="1"/>
          </p:cNvSpPr>
          <p:nvPr>
            <p:ph type="ftr" sz="quarter" idx="11"/>
          </p:nvPr>
        </p:nvSpPr>
        <p:spPr/>
        <p:txBody>
          <a:bodyPr/>
          <a:lstStyle/>
          <a:p>
            <a:endParaRPr lang="zh-CN" altLang="zh-CN"/>
          </a:p>
        </p:txBody>
      </p:sp>
      <p:sp>
        <p:nvSpPr>
          <p:cNvPr id="7" name="灯片编号占位符 6"/>
          <p:cNvSpPr>
            <a:spLocks noGrp="1"/>
          </p:cNvSpPr>
          <p:nvPr>
            <p:ph type="sldNum" sz="quarter" idx="12"/>
          </p:nvPr>
        </p:nvSpPr>
        <p:spPr/>
        <p:txBody>
          <a:bodyPr/>
          <a:lstStyle/>
          <a:p>
            <a:fld id="{749CD928-38CF-4BB6-AC67-E89AE35D1DE5}" type="slidenum">
              <a:rPr lang="zh-CN" altLang="en-US" smtClean="0"/>
              <a:pPr/>
              <a:t>‹#›</a:t>
            </a:fld>
            <a:endParaRPr lang="zh-CN" altLang="en-US" sz="1800">
              <a:solidFill>
                <a:schemeClr val="tx1"/>
              </a:solidFill>
              <a:ea typeface="宋体" panose="02010600030101010101" pitchFamily="2" charset="-122"/>
            </a:endParaRPr>
          </a:p>
        </p:txBody>
      </p:sp>
    </p:spTree>
    <p:extLst>
      <p:ext uri="{BB962C8B-B14F-4D97-AF65-F5344CB8AC3E}">
        <p14:creationId xmlns:p14="http://schemas.microsoft.com/office/powerpoint/2010/main" val="174979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7F609-4221-4B3C-B70B-56F1BD917D6B}" type="datetime1">
              <a:rPr lang="zh-CN" altLang="en-US" smtClean="0"/>
              <a:t>2016/12/12</a:t>
            </a:fld>
            <a:endParaRPr lang="zh-CN" altLang="en-US" sz="1800">
              <a:solidFill>
                <a:schemeClr val="tx1"/>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5D924-CBCF-40F5-AA14-0484BC429F7C}" type="slidenum">
              <a:rPr lang="zh-CN" altLang="en-US" smtClean="0"/>
              <a:pPr/>
              <a:t>‹#›</a:t>
            </a:fld>
            <a:endParaRPr lang="zh-CN" altLang="en-US" sz="1800">
              <a:solidFill>
                <a:schemeClr val="tx1"/>
              </a:solidFill>
            </a:endParaRPr>
          </a:p>
        </p:txBody>
      </p:sp>
    </p:spTree>
    <p:extLst>
      <p:ext uri="{BB962C8B-B14F-4D97-AF65-F5344CB8AC3E}">
        <p14:creationId xmlns:p14="http://schemas.microsoft.com/office/powerpoint/2010/main" val="19986654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3.xml"/><Relationship Id="rId7" Type="http://schemas.openxmlformats.org/officeDocument/2006/relationships/package" Target="../embeddings/Microsoft_Word___2.doc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Microsoft_Visio_Drawing1.vsdx"/><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package" Target="../embeddings/Microsoft_Visio_Drawing3.vsdx"/></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9.emf"/><Relationship Id="rId4" Type="http://schemas.openxmlformats.org/officeDocument/2006/relationships/package" Target="../embeddings/Microsoft_Visio_Drawing4.vsdx"/></Relationships>
</file>

<file path=ppt/slides/_rels/slide2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package" Target="../embeddings/Microsoft_Visio_Drawing6.vsdx"/><Relationship Id="rId5" Type="http://schemas.openxmlformats.org/officeDocument/2006/relationships/image" Target="../media/image31.emf"/><Relationship Id="rId4" Type="http://schemas.openxmlformats.org/officeDocument/2006/relationships/package" Target="../embeddings/Microsoft_Visio_Drawing5.vsdx"/></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3.tm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package" Target="../embeddings/Microsoft_Visio_Drawing7.vsdx"/></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图文框 8"/>
          <p:cNvSpPr>
            <a:spLocks noChangeArrowheads="1"/>
          </p:cNvSpPr>
          <p:nvPr/>
        </p:nvSpPr>
        <p:spPr bwMode="auto">
          <a:xfrm rot="19177476">
            <a:off x="8147050" y="280988"/>
            <a:ext cx="5781675" cy="5348287"/>
          </a:xfrm>
          <a:custGeom>
            <a:avLst/>
            <a:gdLst>
              <a:gd name="T0" fmla="*/ 0 w 5780875"/>
              <a:gd name="T1" fmla="*/ 0 h 5347153"/>
              <a:gd name="T2" fmla="*/ 5780875 w 5780875"/>
              <a:gd name="T3" fmla="*/ 0 h 5347153"/>
              <a:gd name="T4" fmla="*/ 5780875 w 5780875"/>
              <a:gd name="T5" fmla="*/ 5347153 h 5347153"/>
              <a:gd name="T6" fmla="*/ 0 w 5780875"/>
              <a:gd name="T7" fmla="*/ 5347153 h 5347153"/>
              <a:gd name="T8" fmla="*/ 0 w 5780875"/>
              <a:gd name="T9" fmla="*/ 0 h 5347153"/>
              <a:gd name="T10" fmla="*/ 699354 w 5780875"/>
              <a:gd name="T11" fmla="*/ 699354 h 5347153"/>
              <a:gd name="T12" fmla="*/ 699354 w 5780875"/>
              <a:gd name="T13" fmla="*/ 4647799 h 5347153"/>
              <a:gd name="T14" fmla="*/ 5082762 w 5780875"/>
              <a:gd name="T15" fmla="*/ 4663144 h 5347153"/>
              <a:gd name="T16" fmla="*/ 5081521 w 5780875"/>
              <a:gd name="T17" fmla="*/ 699354 h 5347153"/>
              <a:gd name="T18" fmla="*/ 699354 w 5780875"/>
              <a:gd name="T19" fmla="*/ 699354 h 5347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80875"/>
              <a:gd name="T31" fmla="*/ 0 h 5347153"/>
              <a:gd name="T32" fmla="*/ 5780875 w 5780875"/>
              <a:gd name="T33" fmla="*/ 5347153 h 53471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80875" h="5347153">
                <a:moveTo>
                  <a:pt x="0" y="0"/>
                </a:moveTo>
                <a:lnTo>
                  <a:pt x="5780875" y="0"/>
                </a:lnTo>
                <a:lnTo>
                  <a:pt x="5780875" y="5347153"/>
                </a:lnTo>
                <a:lnTo>
                  <a:pt x="0" y="5347153"/>
                </a:lnTo>
                <a:lnTo>
                  <a:pt x="0" y="0"/>
                </a:lnTo>
                <a:close/>
                <a:moveTo>
                  <a:pt x="699354" y="699354"/>
                </a:moveTo>
                <a:lnTo>
                  <a:pt x="699354" y="4647799"/>
                </a:lnTo>
                <a:lnTo>
                  <a:pt x="5082762" y="4663144"/>
                </a:lnTo>
                <a:cubicBezTo>
                  <a:pt x="5073209" y="3419845"/>
                  <a:pt x="5081935" y="2020617"/>
                  <a:pt x="5081521" y="699354"/>
                </a:cubicBezTo>
                <a:lnTo>
                  <a:pt x="699354" y="699354"/>
                </a:lnTo>
                <a:close/>
              </a:path>
            </a:pathLst>
          </a:custGeom>
          <a:solidFill>
            <a:srgbClr val="21A3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Times New Roman" panose="02020603050405020304" pitchFamily="18" charset="0"/>
              <a:ea typeface="微软雅黑" panose="020B0503020204020204" pitchFamily="34" charset="-122"/>
            </a:endParaRPr>
          </a:p>
        </p:txBody>
      </p:sp>
      <p:pic>
        <p:nvPicPr>
          <p:cNvPr id="3076"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60277" flipH="1">
            <a:off x="9448800" y="722313"/>
            <a:ext cx="207963"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78286" flipH="1">
            <a:off x="8658225" y="4438650"/>
            <a:ext cx="739775"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60277" flipH="1">
            <a:off x="11041063" y="1585913"/>
            <a:ext cx="20796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178286" flipH="1">
            <a:off x="10658475" y="4068763"/>
            <a:ext cx="919163"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直接连接符 23"/>
          <p:cNvSpPr>
            <a:spLocks noChangeShapeType="1"/>
          </p:cNvSpPr>
          <p:nvPr/>
        </p:nvSpPr>
        <p:spPr bwMode="auto">
          <a:xfrm flipH="1" flipV="1">
            <a:off x="1350648" y="3993360"/>
            <a:ext cx="2081527" cy="3175"/>
          </a:xfrm>
          <a:prstGeom prst="line">
            <a:avLst/>
          </a:prstGeom>
          <a:noFill/>
          <a:ln w="19050" cap="flat" cmpd="sng">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endParaRPr>
          </a:p>
        </p:txBody>
      </p:sp>
      <p:sp>
        <p:nvSpPr>
          <p:cNvPr id="3087" name="直接连接符 24"/>
          <p:cNvSpPr>
            <a:spLocks noChangeShapeType="1"/>
          </p:cNvSpPr>
          <p:nvPr/>
        </p:nvSpPr>
        <p:spPr bwMode="auto">
          <a:xfrm flipV="1">
            <a:off x="4324350" y="3975976"/>
            <a:ext cx="2051365" cy="17384"/>
          </a:xfrm>
          <a:prstGeom prst="line">
            <a:avLst/>
          </a:prstGeom>
          <a:noFill/>
          <a:ln w="19050" cap="flat" cmpd="sng">
            <a:solidFill>
              <a:schemeClr val="accent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endParaRPr>
          </a:p>
        </p:txBody>
      </p:sp>
      <p:sp>
        <p:nvSpPr>
          <p:cNvPr id="3088" name="椭圆 27"/>
          <p:cNvSpPr>
            <a:spLocks noChangeArrowheads="1"/>
          </p:cNvSpPr>
          <p:nvPr/>
        </p:nvSpPr>
        <p:spPr bwMode="auto">
          <a:xfrm>
            <a:off x="3402013" y="3933035"/>
            <a:ext cx="122237" cy="120650"/>
          </a:xfrm>
          <a:prstGeom prst="ellipse">
            <a:avLst/>
          </a:prstGeom>
          <a:solidFill>
            <a:srgbClr val="21A3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Times New Roman" panose="02020603050405020304" pitchFamily="18" charset="0"/>
              <a:ea typeface="微软雅黑" panose="020B0503020204020204" pitchFamily="34" charset="-122"/>
            </a:endParaRPr>
          </a:p>
        </p:txBody>
      </p:sp>
      <p:sp>
        <p:nvSpPr>
          <p:cNvPr id="3089" name="椭圆 29"/>
          <p:cNvSpPr>
            <a:spLocks noChangeArrowheads="1"/>
          </p:cNvSpPr>
          <p:nvPr/>
        </p:nvSpPr>
        <p:spPr bwMode="auto">
          <a:xfrm>
            <a:off x="4203700" y="3933035"/>
            <a:ext cx="120650" cy="120650"/>
          </a:xfrm>
          <a:prstGeom prst="ellipse">
            <a:avLst/>
          </a:prstGeom>
          <a:solidFill>
            <a:srgbClr val="21A3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latin typeface="Times New Roman" panose="02020603050405020304" pitchFamily="18" charset="0"/>
              <a:ea typeface="微软雅黑" panose="020B0503020204020204" pitchFamily="34" charset="-122"/>
            </a:endParaRPr>
          </a:p>
        </p:txBody>
      </p:sp>
      <p:sp>
        <p:nvSpPr>
          <p:cNvPr id="3090" name="矩形 32"/>
          <p:cNvSpPr>
            <a:spLocks noChangeArrowheads="1"/>
          </p:cNvSpPr>
          <p:nvPr/>
        </p:nvSpPr>
        <p:spPr bwMode="auto">
          <a:xfrm>
            <a:off x="1774825" y="5197475"/>
            <a:ext cx="857250" cy="823913"/>
          </a:xfrm>
          <a:prstGeom prst="rect">
            <a:avLst/>
          </a:prstGeom>
          <a:solidFill>
            <a:srgbClr val="2B2E3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latin typeface="Times New Roman" panose="02020603050405020304" pitchFamily="18" charset="0"/>
              <a:ea typeface="微软雅黑" panose="020B0503020204020204" pitchFamily="34" charset="-122"/>
            </a:endParaRPr>
          </a:p>
        </p:txBody>
      </p:sp>
      <p:pic>
        <p:nvPicPr>
          <p:cNvPr id="3092" name="图片 3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968500" y="53578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599643" y="3206535"/>
            <a:ext cx="6503665" cy="769441"/>
          </a:xfrm>
          <a:prstGeom prst="rect">
            <a:avLst/>
          </a:prstGeom>
          <a:noFill/>
        </p:spPr>
        <p:txBody>
          <a:bodyPr wrap="square" rtlCol="0">
            <a:spAutoFit/>
          </a:bodyPr>
          <a:lstStyle/>
          <a:p>
            <a:pPr algn="ctr"/>
            <a:r>
              <a:rPr lang="zh-CN" altLang="en-US" sz="4400" b="1" dirty="0">
                <a:latin typeface="Times New Roman" panose="02020603050405020304" pitchFamily="18" charset="0"/>
                <a:ea typeface="微软雅黑" panose="020B0503020204020204" pitchFamily="34" charset="-122"/>
              </a:rPr>
              <a:t>当前工作介绍</a:t>
            </a:r>
            <a:endParaRPr lang="en-US" altLang="zh-CN" sz="4400" b="1" dirty="0">
              <a:latin typeface="Times New Roman" panose="02020603050405020304" pitchFamily="18" charset="0"/>
              <a:ea typeface="微软雅黑" panose="020B0503020204020204" pitchFamily="34" charset="-122"/>
            </a:endParaRPr>
          </a:p>
        </p:txBody>
      </p:sp>
      <p:sp>
        <p:nvSpPr>
          <p:cNvPr id="29" name="矩形 28"/>
          <p:cNvSpPr/>
          <p:nvPr/>
        </p:nvSpPr>
        <p:spPr>
          <a:xfrm>
            <a:off x="2819756" y="5405055"/>
            <a:ext cx="5220379" cy="707886"/>
          </a:xfrm>
          <a:prstGeom prst="rect">
            <a:avLst/>
          </a:prstGeom>
        </p:spPr>
        <p:txBody>
          <a:bodyPr wrap="square">
            <a:spAutoFit/>
          </a:bodyPr>
          <a:lstStyle/>
          <a:p>
            <a:r>
              <a:rPr lang="zh-CN" altLang="en-US" sz="2000" dirty="0" smtClean="0">
                <a:latin typeface="Times New Roman" panose="02020603050405020304" pitchFamily="18" charset="0"/>
                <a:ea typeface="微软雅黑" panose="020B0503020204020204" pitchFamily="34" charset="-122"/>
                <a:sym typeface="经典繁仿黑" pitchFamily="1" charset="-122"/>
              </a:rPr>
              <a:t>同济大学</a:t>
            </a:r>
            <a:r>
              <a:rPr lang="en-US" altLang="zh-CN" sz="2000" dirty="0" smtClean="0">
                <a:latin typeface="Times New Roman" panose="02020603050405020304" pitchFamily="18" charset="0"/>
                <a:ea typeface="微软雅黑" panose="020B0503020204020204" pitchFamily="34" charset="-122"/>
                <a:sym typeface="经典繁仿黑" pitchFamily="1" charset="-122"/>
              </a:rPr>
              <a:t>-</a:t>
            </a:r>
            <a:r>
              <a:rPr lang="zh-CN" altLang="en-US" sz="2000" dirty="0" smtClean="0">
                <a:latin typeface="Times New Roman" panose="02020603050405020304" pitchFamily="18" charset="0"/>
                <a:ea typeface="微软雅黑" panose="020B0503020204020204" pitchFamily="34" charset="-122"/>
                <a:sym typeface="经典繁仿黑" pitchFamily="1" charset="-122"/>
              </a:rPr>
              <a:t>恩智浦汽车电子联合实验室</a:t>
            </a:r>
            <a:endParaRPr lang="en-US" altLang="zh-CN" sz="2000" dirty="0" smtClean="0">
              <a:latin typeface="Times New Roman" panose="02020603050405020304" pitchFamily="18" charset="0"/>
              <a:ea typeface="微软雅黑" panose="020B0503020204020204" pitchFamily="34" charset="-122"/>
              <a:sym typeface="经典繁仿黑" pitchFamily="1" charset="-122"/>
            </a:endParaRPr>
          </a:p>
          <a:p>
            <a:r>
              <a:rPr lang="zh-CN" altLang="en-US" sz="2000" dirty="0" smtClean="0">
                <a:latin typeface="Times New Roman" panose="02020603050405020304" pitchFamily="18" charset="0"/>
                <a:ea typeface="微软雅黑" panose="020B0503020204020204" pitchFamily="34" charset="-122"/>
                <a:sym typeface="经典繁仿黑" pitchFamily="1" charset="-122"/>
              </a:rPr>
              <a:t>同济大学</a:t>
            </a:r>
            <a:r>
              <a:rPr lang="en-US" altLang="zh-CN" sz="2000" dirty="0" smtClean="0">
                <a:latin typeface="Times New Roman" panose="02020603050405020304" pitchFamily="18" charset="0"/>
                <a:ea typeface="微软雅黑" panose="020B0503020204020204" pitchFamily="34" charset="-122"/>
                <a:sym typeface="经典繁仿黑" pitchFamily="1" charset="-122"/>
              </a:rPr>
              <a:t>-</a:t>
            </a:r>
            <a:r>
              <a:rPr lang="zh-CN" altLang="en-US" sz="2000" dirty="0" smtClean="0">
                <a:latin typeface="Times New Roman" panose="02020603050405020304" pitchFamily="18" charset="0"/>
                <a:ea typeface="微软雅黑" panose="020B0503020204020204" pitchFamily="34" charset="-122"/>
                <a:sym typeface="经典繁仿黑" pitchFamily="1" charset="-122"/>
              </a:rPr>
              <a:t>德国益驰车载网络技术联合实验室</a:t>
            </a:r>
            <a:endParaRPr lang="en-US" altLang="zh-CN" sz="2000" dirty="0">
              <a:latin typeface="Times New Roman" panose="02020603050405020304" pitchFamily="18" charset="0"/>
              <a:ea typeface="微软雅黑" panose="020B0503020204020204" pitchFamily="34" charset="-122"/>
              <a:sym typeface="经典繁仿黑" pitchFamily="1" charset="-122"/>
            </a:endParaRPr>
          </a:p>
        </p:txBody>
      </p:sp>
      <p:sp>
        <p:nvSpPr>
          <p:cNvPr id="7" name="日期占位符 6"/>
          <p:cNvSpPr>
            <a:spLocks noGrp="1"/>
          </p:cNvSpPr>
          <p:nvPr>
            <p:ph type="dt" sz="half" idx="10"/>
          </p:nvPr>
        </p:nvSpPr>
        <p:spPr/>
        <p:txBody>
          <a:bodyPr/>
          <a:lstStyle/>
          <a:p>
            <a:fld id="{8B1A471E-17DE-4763-85A5-B44703BEC1CD}" type="datetime1">
              <a:rPr lang="zh-CN" altLang="en-US" smtClean="0">
                <a:latin typeface="Times New Roman" panose="02020603050405020304" pitchFamily="18" charset="0"/>
              </a:rPr>
              <a:t>2016/12/12</a:t>
            </a:fld>
            <a:endParaRPr lang="zh-CN" altLang="en-US" sz="18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865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10</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263595" y="476795"/>
            <a:ext cx="5298317" cy="5757453"/>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节点报文发送时序：</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蓝色：</a:t>
            </a:r>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调度时钟（</a:t>
            </a:r>
            <a:r>
              <a:rPr lang="en-US" altLang="zh-CN" sz="2800" b="1" dirty="0">
                <a:solidFill>
                  <a:srgbClr val="000000"/>
                </a:solidFill>
                <a:latin typeface="Times New Roman" panose="02020603050405020304" pitchFamily="18" charset="0"/>
                <a:ea typeface="微软雅黑" panose="020B0503020204020204" pitchFamily="34" charset="-122"/>
              </a:rPr>
              <a:t>250us</a:t>
            </a:r>
            <a:r>
              <a:rPr lang="zh-CN" altLang="en-US" sz="2800" b="1" dirty="0">
                <a:solidFill>
                  <a:srgbClr val="000000"/>
                </a:solidFill>
                <a:latin typeface="Times New Roman" panose="02020603050405020304" pitchFamily="18" charset="0"/>
                <a:ea typeface="微软雅黑" panose="020B0503020204020204" pitchFamily="34" charset="-122"/>
              </a:rPr>
              <a:t>）</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红色：</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实际以太网发送使能引脚。</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每个周期内，</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首先发送控制报文，然后发送非实时报文（图像信息，同步控制等），所有的报文保证在</a:t>
            </a:r>
            <a:r>
              <a:rPr lang="en-US" altLang="zh-CN" sz="2800" b="1" dirty="0">
                <a:solidFill>
                  <a:srgbClr val="000000"/>
                </a:solidFill>
                <a:latin typeface="Times New Roman" panose="02020603050405020304" pitchFamily="18" charset="0"/>
                <a:ea typeface="微软雅黑" panose="020B0503020204020204" pitchFamily="34" charset="-122"/>
              </a:rPr>
              <a:t>250us</a:t>
            </a:r>
            <a:r>
              <a:rPr lang="zh-CN" altLang="en-US" sz="2800" b="1" dirty="0">
                <a:solidFill>
                  <a:srgbClr val="000000"/>
                </a:solidFill>
                <a:latin typeface="Times New Roman" panose="02020603050405020304" pitchFamily="18" charset="0"/>
                <a:ea typeface="微软雅黑" panose="020B0503020204020204" pitchFamily="34" charset="-122"/>
              </a:rPr>
              <a:t>内发送完成，并限制流量避免链路壅塞。</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75" y="1628875"/>
            <a:ext cx="6245809" cy="3645015"/>
          </a:xfrm>
          <a:prstGeom prst="rect">
            <a:avLst/>
          </a:prstGeom>
        </p:spPr>
      </p:pic>
    </p:spTree>
    <p:extLst>
      <p:ext uri="{BB962C8B-B14F-4D97-AF65-F5344CB8AC3E}">
        <p14:creationId xmlns:p14="http://schemas.microsoft.com/office/powerpoint/2010/main" val="3791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11</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35600" y="436524"/>
            <a:ext cx="10596633" cy="628495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当前网络规划存在的问题：</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无法实现点对点冗余报文发送；</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如果链路出现单点故障，控制报文虽然能够发送但是实时性收到影响；</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对网络利用率较低，逆时针方向只用于传输控制报文，浪费大量带宽；</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下一步修改：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添加交换机对</a:t>
            </a:r>
            <a:r>
              <a:rPr lang="en-US" altLang="zh-CN" sz="2800" b="1" dirty="0">
                <a:solidFill>
                  <a:srgbClr val="000000"/>
                </a:solidFill>
                <a:latin typeface="Times New Roman" panose="02020603050405020304" pitchFamily="18" charset="0"/>
                <a:ea typeface="微软雅黑" panose="020B0503020204020204" pitchFamily="34" charset="-122"/>
              </a:rPr>
              <a:t>QBV</a:t>
            </a:r>
            <a:r>
              <a:rPr lang="zh-CN" altLang="en-US" sz="2800" b="1" dirty="0">
                <a:solidFill>
                  <a:srgbClr val="000000"/>
                </a:solidFill>
                <a:latin typeface="Times New Roman" panose="02020603050405020304" pitchFamily="18" charset="0"/>
                <a:ea typeface="微软雅黑" panose="020B0503020204020204" pitchFamily="34" charset="-122"/>
              </a:rPr>
              <a:t>时间窗的支持；</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添加交换机信用值队列整形支持；</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将非冗余流量在时间窗的控制下分布到不同的方向，保障实时性的同时提高带宽使用率；</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40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a:spLocks/>
          </p:cNvSpPr>
          <p:nvPr/>
        </p:nvSpPr>
        <p:spPr bwMode="auto">
          <a:xfrm>
            <a:off x="3309941" y="1395416"/>
            <a:ext cx="8886825" cy="1881187"/>
          </a:xfrm>
          <a:custGeom>
            <a:avLst/>
            <a:gdLst>
              <a:gd name="T0" fmla="*/ 2147483647 w 11567"/>
              <a:gd name="T1" fmla="*/ 1449760151 h 2441"/>
              <a:gd name="T2" fmla="*/ 0 w 11567"/>
              <a:gd name="T3" fmla="*/ 1449760151 h 2441"/>
              <a:gd name="T4" fmla="*/ 910198497 w 11567"/>
              <a:gd name="T5" fmla="*/ 0 h 2441"/>
              <a:gd name="T6" fmla="*/ 2147483647 w 11567"/>
              <a:gd name="T7" fmla="*/ 0 h 2441"/>
              <a:gd name="T8" fmla="*/ 2147483647 w 11567"/>
              <a:gd name="T9" fmla="*/ 1449760151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7" name="Freeform 6"/>
          <p:cNvSpPr>
            <a:spLocks/>
          </p:cNvSpPr>
          <p:nvPr/>
        </p:nvSpPr>
        <p:spPr bwMode="auto">
          <a:xfrm>
            <a:off x="0" y="4075113"/>
            <a:ext cx="5695949" cy="1712912"/>
          </a:xfrm>
          <a:custGeom>
            <a:avLst/>
            <a:gdLst>
              <a:gd name="T0" fmla="*/ 0 w 7413"/>
              <a:gd name="T1" fmla="*/ 0 h 2222"/>
              <a:gd name="T2" fmla="*/ 2147483647 w 7413"/>
              <a:gd name="T3" fmla="*/ 0 h 2222"/>
              <a:gd name="T4" fmla="*/ 2147483647 w 7413"/>
              <a:gd name="T5" fmla="*/ 1320462430 h 2222"/>
              <a:gd name="T6" fmla="*/ 0 w 7413"/>
              <a:gd name="T7" fmla="*/ 1320462430 h 2222"/>
              <a:gd name="T8" fmla="*/ 0 w 7413"/>
              <a:gd name="T9" fmla="*/ 0 h 2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8" name="Freeform 7"/>
          <p:cNvSpPr>
            <a:spLocks/>
          </p:cNvSpPr>
          <p:nvPr/>
        </p:nvSpPr>
        <p:spPr bwMode="auto">
          <a:xfrm>
            <a:off x="1" y="2052639"/>
            <a:ext cx="10733088" cy="2981325"/>
          </a:xfrm>
          <a:custGeom>
            <a:avLst/>
            <a:gdLst>
              <a:gd name="T0" fmla="*/ 0 w 13970"/>
              <a:gd name="T1" fmla="*/ 0 h 3869"/>
              <a:gd name="T2" fmla="*/ 2147483647 w 13970"/>
              <a:gd name="T3" fmla="*/ 0 h 3869"/>
              <a:gd name="T4" fmla="*/ 2147483647 w 13970"/>
              <a:gd name="T5" fmla="*/ 2147483647 h 3869"/>
              <a:gd name="T6" fmla="*/ 0 w 13970"/>
              <a:gd name="T7" fmla="*/ 2147483647 h 3869"/>
              <a:gd name="T8" fmla="*/ 0 w 13970"/>
              <a:gd name="T9" fmla="*/ 0 h 38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70" h="3869">
                <a:moveTo>
                  <a:pt x="0" y="0"/>
                </a:moveTo>
                <a:lnTo>
                  <a:pt x="13970" y="0"/>
                </a:lnTo>
                <a:lnTo>
                  <a:pt x="11527" y="3869"/>
                </a:lnTo>
                <a:lnTo>
                  <a:pt x="0" y="3869"/>
                </a:lnTo>
                <a:lnTo>
                  <a:pt x="0" y="0"/>
                </a:lnTo>
                <a:close/>
              </a:path>
            </a:pathLst>
          </a:custGeom>
          <a:solidFill>
            <a:srgbClr val="FED31E"/>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9" name="Freeform 8"/>
          <p:cNvSpPr>
            <a:spLocks/>
          </p:cNvSpPr>
          <p:nvPr/>
        </p:nvSpPr>
        <p:spPr bwMode="auto">
          <a:xfrm>
            <a:off x="11231563" y="1908176"/>
            <a:ext cx="557212" cy="900113"/>
          </a:xfrm>
          <a:custGeom>
            <a:avLst/>
            <a:gdLst>
              <a:gd name="T0" fmla="*/ 344967259 w 725"/>
              <a:gd name="T1" fmla="*/ 262645120 h 1169"/>
              <a:gd name="T2" fmla="*/ 428255466 w 725"/>
              <a:gd name="T3" fmla="*/ 346833020 h 1169"/>
              <a:gd name="T4" fmla="*/ 344967259 w 725"/>
              <a:gd name="T5" fmla="*/ 430428801 h 1169"/>
              <a:gd name="T6" fmla="*/ 83288207 w 725"/>
              <a:gd name="T7" fmla="*/ 693073920 h 1169"/>
              <a:gd name="T8" fmla="*/ 0 w 725"/>
              <a:gd name="T9" fmla="*/ 609478139 h 1169"/>
              <a:gd name="T10" fmla="*/ 261679052 w 725"/>
              <a:gd name="T11" fmla="*/ 346833020 h 1169"/>
              <a:gd name="T12" fmla="*/ 0 w 725"/>
              <a:gd name="T13" fmla="*/ 83595781 h 1169"/>
              <a:gd name="T14" fmla="*/ 83288207 w 725"/>
              <a:gd name="T15" fmla="*/ 0 h 1169"/>
              <a:gd name="T16" fmla="*/ 344967259 w 725"/>
              <a:gd name="T17" fmla="*/ 262645120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0" name="Freeform 9"/>
          <p:cNvSpPr>
            <a:spLocks/>
          </p:cNvSpPr>
          <p:nvPr/>
        </p:nvSpPr>
        <p:spPr bwMode="auto">
          <a:xfrm>
            <a:off x="10591803" y="6049966"/>
            <a:ext cx="1604963" cy="808037"/>
          </a:xfrm>
          <a:custGeom>
            <a:avLst/>
            <a:gdLst>
              <a:gd name="T0" fmla="*/ 1233671567 w 2088"/>
              <a:gd name="T1" fmla="*/ 0 h 1048"/>
              <a:gd name="T2" fmla="*/ 1233671567 w 2088"/>
              <a:gd name="T3" fmla="*/ 623018887 h 1048"/>
              <a:gd name="T4" fmla="*/ 0 w 2088"/>
              <a:gd name="T5" fmla="*/ 623018887 h 1048"/>
              <a:gd name="T6" fmla="*/ 391135171 w 2088"/>
              <a:gd name="T7" fmla="*/ 0 h 1048"/>
              <a:gd name="T8" fmla="*/ 1233671567 w 2088"/>
              <a:gd name="T9" fmla="*/ 0 h 10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1" name="Freeform 10"/>
          <p:cNvSpPr>
            <a:spLocks/>
          </p:cNvSpPr>
          <p:nvPr/>
        </p:nvSpPr>
        <p:spPr bwMode="auto">
          <a:xfrm>
            <a:off x="10301291" y="6208716"/>
            <a:ext cx="1895475" cy="649287"/>
          </a:xfrm>
          <a:custGeom>
            <a:avLst/>
            <a:gdLst>
              <a:gd name="T0" fmla="*/ 1456354064 w 2467"/>
              <a:gd name="T1" fmla="*/ 0 h 843"/>
              <a:gd name="T2" fmla="*/ 1456354064 w 2467"/>
              <a:gd name="T3" fmla="*/ 500087317 h 843"/>
              <a:gd name="T4" fmla="*/ 0 w 2467"/>
              <a:gd name="T5" fmla="*/ 500087317 h 843"/>
              <a:gd name="T6" fmla="*/ 314648082 w 2467"/>
              <a:gd name="T7" fmla="*/ 0 h 843"/>
              <a:gd name="T8" fmla="*/ 1456354064 w 2467"/>
              <a:gd name="T9" fmla="*/ 0 h 8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7" h="843">
                <a:moveTo>
                  <a:pt x="2467" y="0"/>
                </a:moveTo>
                <a:lnTo>
                  <a:pt x="2467" y="843"/>
                </a:lnTo>
                <a:lnTo>
                  <a:pt x="0" y="843"/>
                </a:lnTo>
                <a:lnTo>
                  <a:pt x="533" y="0"/>
                </a:lnTo>
                <a:lnTo>
                  <a:pt x="2467" y="0"/>
                </a:lnTo>
                <a:close/>
              </a:path>
            </a:pathLst>
          </a:custGeom>
          <a:solidFill>
            <a:srgbClr val="FED31E"/>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2" name="TextBox 11"/>
          <p:cNvSpPr txBox="1">
            <a:spLocks noChangeArrowheads="1"/>
          </p:cNvSpPr>
          <p:nvPr/>
        </p:nvSpPr>
        <p:spPr bwMode="auto">
          <a:xfrm>
            <a:off x="2495750" y="2722211"/>
            <a:ext cx="3775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4000" b="1" dirty="0">
                <a:solidFill>
                  <a:srgbClr val="FFFFFF"/>
                </a:solidFill>
                <a:latin typeface="Times New Roman" panose="02020603050405020304" pitchFamily="18" charset="0"/>
                <a:ea typeface="微软雅黑" panose="020B0503020204020204" pitchFamily="34" charset="-122"/>
              </a:rPr>
              <a:t>以太网硬件开发</a:t>
            </a:r>
          </a:p>
        </p:txBody>
      </p:sp>
      <p:sp>
        <p:nvSpPr>
          <p:cNvPr id="43" name="TextBox 12"/>
          <p:cNvSpPr txBox="1">
            <a:spLocks noChangeArrowheads="1"/>
          </p:cNvSpPr>
          <p:nvPr/>
        </p:nvSpPr>
        <p:spPr bwMode="auto">
          <a:xfrm>
            <a:off x="1346201" y="2463801"/>
            <a:ext cx="1069524" cy="221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3801" b="1" dirty="0">
                <a:solidFill>
                  <a:srgbClr val="FFFFFF"/>
                </a:solidFill>
                <a:latin typeface="Times New Roman" panose="02020603050405020304" pitchFamily="18" charset="0"/>
                <a:ea typeface="微软雅黑" panose="020B0503020204020204" pitchFamily="34" charset="-122"/>
              </a:rPr>
              <a:t>2</a:t>
            </a:r>
            <a:endParaRPr lang="zh-CN" altLang="en-US" sz="13801" b="1" dirty="0">
              <a:solidFill>
                <a:srgbClr val="FFFFFF"/>
              </a:solidFill>
              <a:latin typeface="Times New Roman" panose="02020603050405020304" pitchFamily="18" charset="0"/>
              <a:ea typeface="微软雅黑" panose="020B0503020204020204" pitchFamily="34" charset="-122"/>
            </a:endParaRPr>
          </a:p>
        </p:txBody>
      </p:sp>
      <p:sp>
        <p:nvSpPr>
          <p:cNvPr id="44" name="TextBox 2"/>
          <p:cNvSpPr txBox="1">
            <a:spLocks noChangeArrowheads="1"/>
          </p:cNvSpPr>
          <p:nvPr/>
        </p:nvSpPr>
        <p:spPr bwMode="auto">
          <a:xfrm>
            <a:off x="490539" y="3813175"/>
            <a:ext cx="763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rPr>
              <a:t>Part</a:t>
            </a:r>
            <a:endParaRPr kumimoji="0" lang="zh-CN" altLang="en-US"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23724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ChangeArrowheads="1"/>
          </p:cNvSpPr>
          <p:nvPr/>
        </p:nvSpPr>
        <p:spPr bwMode="auto">
          <a:xfrm>
            <a:off x="733168" y="682860"/>
            <a:ext cx="7924800" cy="53018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defTabSz="784225"/>
            <a:r>
              <a:rPr lang="zh-CN" altLang="en-US" sz="2600" b="1" dirty="0">
                <a:latin typeface="Times New Roman" panose="02020603050405020304" pitchFamily="18" charset="0"/>
                <a:ea typeface="微软雅黑" panose="020B0503020204020204" pitchFamily="34" charset="-122"/>
                <a:cs typeface="+mj-cs"/>
              </a:rPr>
              <a:t>硬件需求</a:t>
            </a:r>
          </a:p>
        </p:txBody>
      </p:sp>
      <p:sp>
        <p:nvSpPr>
          <p:cNvPr id="3" name="日期占位符 2"/>
          <p:cNvSpPr>
            <a:spLocks noGrp="1"/>
          </p:cNvSpPr>
          <p:nvPr>
            <p:ph type="dt" sz="half" idx="10"/>
          </p:nvPr>
        </p:nvSpPr>
        <p:spPr/>
        <p:txBody>
          <a:bodyPr/>
          <a:lstStyle/>
          <a:p>
            <a:fld id="{8FD836FC-B5F4-463F-8796-7F17B65AD27A}" type="datetime1">
              <a:rPr lang="zh-CN" altLang="en-US" smtClean="0"/>
              <a:t>2016/12/12</a:t>
            </a:fld>
            <a:endParaRPr lang="zh-CN" altLang="en-US" sz="1800" dirty="0">
              <a:solidFill>
                <a:schemeClr val="tx1"/>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4A83E362-C945-4AC2-A3B5-3F3C8EEE020F}" type="slidenum">
              <a:rPr lang="zh-CN" altLang="en-US" smtClean="0"/>
              <a:pPr/>
              <a:t>13</a:t>
            </a:fld>
            <a:endParaRPr lang="zh-CN" altLang="en-US" sz="1800" dirty="0">
              <a:solidFill>
                <a:schemeClr val="tx1"/>
              </a:solidFill>
              <a:ea typeface="宋体" panose="02010600030101010101" pitchFamily="2" charset="-122"/>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665" y="1370449"/>
            <a:ext cx="3706717" cy="15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
          <p:cNvSpPr>
            <a:spLocks noGrp="1" noChangeArrowheads="1"/>
          </p:cNvSpPr>
          <p:nvPr/>
        </p:nvSpPr>
        <p:spPr bwMode="auto">
          <a:xfrm>
            <a:off x="1360900" y="2991155"/>
            <a:ext cx="3528245" cy="39397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algn="ctr" defTabSz="784225"/>
            <a:r>
              <a:rPr lang="zh-CN" altLang="en-US" dirty="0">
                <a:latin typeface="Times New Roman" panose="02020603050405020304" pitchFamily="18" charset="0"/>
                <a:ea typeface="微软雅黑" panose="020B0503020204020204" pitchFamily="34" charset="-122"/>
                <a:cs typeface="+mj-cs"/>
              </a:rPr>
              <a:t>硬件需求</a:t>
            </a:r>
          </a:p>
        </p:txBody>
      </p:sp>
      <p:sp>
        <p:nvSpPr>
          <p:cNvPr id="5" name="Rectangle 4"/>
          <p:cNvSpPr>
            <a:spLocks noChangeArrowheads="1"/>
          </p:cNvSpPr>
          <p:nvPr/>
        </p:nvSpPr>
        <p:spPr bwMode="auto">
          <a:xfrm>
            <a:off x="1047792" y="3882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nvGraphicFramePr>
        <p:xfrm>
          <a:off x="1344529" y="3493038"/>
          <a:ext cx="3571875" cy="1952625"/>
        </p:xfrm>
        <a:graphic>
          <a:graphicData uri="http://schemas.openxmlformats.org/presentationml/2006/ole">
            <mc:AlternateContent xmlns:mc="http://schemas.openxmlformats.org/markup-compatibility/2006">
              <mc:Choice xmlns:v="urn:schemas-microsoft-com:vml" Requires="v">
                <p:oleObj spid="_x0000_s6216" name="Visio" r:id="rId5" imgW="3573832" imgH="1955985" progId="Visio.Drawing.15">
                  <p:embed/>
                </p:oleObj>
              </mc:Choice>
              <mc:Fallback>
                <p:oleObj name="Visio" r:id="rId5" imgW="3573832" imgH="1955985"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529" y="3493038"/>
                        <a:ext cx="3571875" cy="195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AutoShape 2"/>
          <p:cNvSpPr>
            <a:spLocks noGrp="1" noChangeArrowheads="1"/>
          </p:cNvSpPr>
          <p:nvPr/>
        </p:nvSpPr>
        <p:spPr bwMode="auto">
          <a:xfrm>
            <a:off x="1344530" y="5553570"/>
            <a:ext cx="3544616" cy="39397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algn="ctr" defTabSz="784225"/>
            <a:r>
              <a:rPr lang="zh-CN" altLang="en-US" dirty="0">
                <a:latin typeface="Times New Roman" panose="02020603050405020304" pitchFamily="18" charset="0"/>
                <a:ea typeface="微软雅黑" panose="020B0503020204020204" pitchFamily="34" charset="-122"/>
                <a:cs typeface="+mj-cs"/>
              </a:rPr>
              <a:t>节点基本硬件结构</a:t>
            </a:r>
          </a:p>
        </p:txBody>
      </p:sp>
      <p:graphicFrame>
        <p:nvGraphicFramePr>
          <p:cNvPr id="11" name="对象 10"/>
          <p:cNvGraphicFramePr>
            <a:graphicFrameLocks noChangeAspect="1"/>
          </p:cNvGraphicFramePr>
          <p:nvPr>
            <p:extLst/>
          </p:nvPr>
        </p:nvGraphicFramePr>
        <p:xfrm>
          <a:off x="5519960" y="1447536"/>
          <a:ext cx="5270500" cy="4478337"/>
        </p:xfrm>
        <a:graphic>
          <a:graphicData uri="http://schemas.openxmlformats.org/presentationml/2006/ole">
            <mc:AlternateContent xmlns:mc="http://schemas.openxmlformats.org/markup-compatibility/2006">
              <mc:Choice xmlns:v="urn:schemas-microsoft-com:vml" Requires="v">
                <p:oleObj spid="_x0000_s6217" name="文档" r:id="rId7" imgW="5266338" imgH="4479682" progId="Word.Document.12">
                  <p:embed/>
                </p:oleObj>
              </mc:Choice>
              <mc:Fallback>
                <p:oleObj name="文档" r:id="rId7" imgW="5266338" imgH="4479682" progId="Word.Document.12">
                  <p:embed/>
                  <p:pic>
                    <p:nvPicPr>
                      <p:cNvPr id="0" name=""/>
                      <p:cNvPicPr/>
                      <p:nvPr/>
                    </p:nvPicPr>
                    <p:blipFill>
                      <a:blip r:embed="rId8"/>
                      <a:stretch>
                        <a:fillRect/>
                      </a:stretch>
                    </p:blipFill>
                    <p:spPr>
                      <a:xfrm>
                        <a:off x="5519960" y="1447536"/>
                        <a:ext cx="5270500" cy="4478337"/>
                      </a:xfrm>
                      <a:prstGeom prst="rect">
                        <a:avLst/>
                      </a:prstGeom>
                    </p:spPr>
                  </p:pic>
                </p:oleObj>
              </mc:Fallback>
            </mc:AlternateContent>
          </a:graphicData>
        </a:graphic>
      </p:graphicFrame>
    </p:spTree>
    <p:extLst>
      <p:ext uri="{BB962C8B-B14F-4D97-AF65-F5344CB8AC3E}">
        <p14:creationId xmlns:p14="http://schemas.microsoft.com/office/powerpoint/2010/main" val="196101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ChangeArrowheads="1"/>
          </p:cNvSpPr>
          <p:nvPr/>
        </p:nvSpPr>
        <p:spPr bwMode="auto">
          <a:xfrm>
            <a:off x="733168" y="682860"/>
            <a:ext cx="7924800" cy="53018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defTabSz="784225"/>
            <a:r>
              <a:rPr lang="en-US" altLang="zh-CN" sz="2600" b="1" dirty="0">
                <a:latin typeface="Times New Roman" panose="02020603050405020304" pitchFamily="18" charset="0"/>
                <a:ea typeface="微软雅黑" panose="020B0503020204020204" pitchFamily="34" charset="-122"/>
              </a:rPr>
              <a:t>MPC5604E</a:t>
            </a:r>
            <a:r>
              <a:rPr lang="zh-CN" altLang="en-US" sz="2600" b="1" dirty="0">
                <a:latin typeface="Times New Roman" panose="02020603050405020304" pitchFamily="18" charset="0"/>
                <a:ea typeface="微软雅黑" panose="020B0503020204020204" pitchFamily="34" charset="-122"/>
              </a:rPr>
              <a:t>核心板设计</a:t>
            </a:r>
          </a:p>
        </p:txBody>
      </p:sp>
      <p:sp>
        <p:nvSpPr>
          <p:cNvPr id="3" name="日期占位符 2"/>
          <p:cNvSpPr>
            <a:spLocks noGrp="1"/>
          </p:cNvSpPr>
          <p:nvPr>
            <p:ph type="dt" sz="half" idx="10"/>
          </p:nvPr>
        </p:nvSpPr>
        <p:spPr/>
        <p:txBody>
          <a:bodyPr/>
          <a:lstStyle/>
          <a:p>
            <a:fld id="{8FD836FC-B5F4-463F-8796-7F17B65AD27A}" type="datetime1">
              <a:rPr lang="zh-CN" altLang="en-US" smtClean="0"/>
              <a:t>2016/12/12</a:t>
            </a:fld>
            <a:endParaRPr lang="zh-CN" altLang="en-US" sz="1800" dirty="0">
              <a:solidFill>
                <a:schemeClr val="tx1"/>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4A83E362-C945-4AC2-A3B5-3F3C8EEE020F}" type="slidenum">
              <a:rPr lang="zh-CN" altLang="en-US" smtClean="0"/>
              <a:pPr/>
              <a:t>14</a:t>
            </a:fld>
            <a:endParaRPr lang="zh-CN" altLang="en-US" sz="1800" dirty="0">
              <a:solidFill>
                <a:schemeClr val="tx1"/>
              </a:solidFill>
              <a:ea typeface="宋体" panose="02010600030101010101" pitchFamily="2" charset="-122"/>
            </a:endParaRPr>
          </a:p>
        </p:txBody>
      </p:sp>
      <p:pic>
        <p:nvPicPr>
          <p:cNvPr id="3074" name="Picture 2" descr="VI6B27]KN$F{OTQZL1(BT6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640" y="2199441"/>
            <a:ext cx="18288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478350771061"/>
          <p:cNvPicPr>
            <a:picLocks noChangeAspect="1" noChangeArrowheads="1"/>
          </p:cNvPicPr>
          <p:nvPr/>
        </p:nvPicPr>
        <p:blipFill>
          <a:blip r:embed="rId4" cstate="print">
            <a:extLst>
              <a:ext uri="{28A0092B-C50C-407E-A947-70E740481C1C}">
                <a14:useLocalDpi xmlns:a14="http://schemas.microsoft.com/office/drawing/2010/main" val="0"/>
              </a:ext>
            </a:extLst>
          </a:blip>
          <a:srcRect l="33325" t="44724" r="42984" b="32359"/>
          <a:stretch>
            <a:fillRect/>
          </a:stretch>
        </p:blipFill>
        <p:spPr bwMode="auto">
          <a:xfrm>
            <a:off x="2927780" y="2204915"/>
            <a:ext cx="1685618" cy="219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2"/>
          <p:cNvSpPr>
            <a:spLocks noGrp="1" noChangeArrowheads="1"/>
          </p:cNvSpPr>
          <p:nvPr/>
        </p:nvSpPr>
        <p:spPr bwMode="auto">
          <a:xfrm>
            <a:off x="911640" y="4555794"/>
            <a:ext cx="3701758" cy="39397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algn="ctr" defTabSz="784225"/>
            <a:r>
              <a:rPr lang="zh-CN" altLang="en-US" dirty="0">
                <a:latin typeface="Times New Roman" panose="02020603050405020304" pitchFamily="18" charset="0"/>
                <a:ea typeface="微软雅黑" panose="020B0503020204020204" pitchFamily="34" charset="-122"/>
                <a:cs typeface="+mj-cs"/>
              </a:rPr>
              <a:t>节点核心板硬件电路</a:t>
            </a:r>
          </a:p>
        </p:txBody>
      </p:sp>
      <p:sp>
        <p:nvSpPr>
          <p:cNvPr id="7" name="矩形 6"/>
          <p:cNvSpPr/>
          <p:nvPr/>
        </p:nvSpPr>
        <p:spPr>
          <a:xfrm>
            <a:off x="5486400" y="1484865"/>
            <a:ext cx="6096000" cy="2585323"/>
          </a:xfrm>
          <a:prstGeom prst="rect">
            <a:avLst/>
          </a:prstGeom>
        </p:spPr>
        <p:txBody>
          <a:bodyPr>
            <a:spAutoFit/>
          </a:bodyPr>
          <a:lstStyle/>
          <a:p>
            <a:pPr algn="just">
              <a:lnSpc>
                <a:spcPct val="150000"/>
              </a:lnSpc>
              <a:spcAft>
                <a:spcPts val="0"/>
              </a:spcAft>
            </a:pPr>
            <a:r>
              <a:rPr lang="zh-CN" altLang="zh-CN" b="1" dirty="0">
                <a:latin typeface="Times New Roman" panose="02020603050405020304" pitchFamily="18" charset="0"/>
                <a:ea typeface="微软雅黑" panose="020B0503020204020204" pitchFamily="34" charset="-122"/>
              </a:rPr>
              <a:t>核心板包括以下部分：</a:t>
            </a:r>
          </a:p>
          <a:p>
            <a:pPr marL="342900" lvl="0" algn="just">
              <a:lnSpc>
                <a:spcPct val="150000"/>
              </a:lnSpc>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MPC5604E</a:t>
            </a:r>
            <a:r>
              <a:rPr lang="zh-CN" altLang="zh-CN" b="1" dirty="0">
                <a:latin typeface="Times New Roman" panose="02020603050405020304" pitchFamily="18" charset="0"/>
                <a:ea typeface="微软雅黑" panose="020B0503020204020204" pitchFamily="34" charset="-122"/>
              </a:rPr>
              <a:t>单片机；</a:t>
            </a:r>
          </a:p>
          <a:p>
            <a:pPr marL="342900" lvl="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晶振电路，用于提供</a:t>
            </a:r>
            <a:r>
              <a:rPr lang="en-US" altLang="zh-CN" b="1" dirty="0">
                <a:latin typeface="Times New Roman" panose="02020603050405020304" pitchFamily="18" charset="0"/>
                <a:ea typeface="微软雅黑" panose="020B0503020204020204" pitchFamily="34" charset="-122"/>
              </a:rPr>
              <a:t>25Mhz</a:t>
            </a:r>
            <a:r>
              <a:rPr lang="zh-CN" altLang="zh-CN" b="1" dirty="0">
                <a:latin typeface="Times New Roman" panose="02020603050405020304" pitchFamily="18" charset="0"/>
                <a:ea typeface="微软雅黑" panose="020B0503020204020204" pitchFamily="34" charset="-122"/>
              </a:rPr>
              <a:t>基准频率；</a:t>
            </a:r>
          </a:p>
          <a:p>
            <a:pPr marL="342900" lvl="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代码下载，调试接口；</a:t>
            </a:r>
          </a:p>
          <a:p>
            <a:pPr marL="342900" lvl="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单片机需要</a:t>
            </a:r>
            <a:r>
              <a:rPr lang="en-US" altLang="zh-CN" b="1" dirty="0">
                <a:latin typeface="Times New Roman" panose="02020603050405020304" pitchFamily="18" charset="0"/>
                <a:ea typeface="微软雅黑" panose="020B0503020204020204" pitchFamily="34" charset="-122"/>
              </a:rPr>
              <a:t>1.2V</a:t>
            </a:r>
            <a:r>
              <a:rPr lang="zh-CN" altLang="zh-CN" b="1" dirty="0">
                <a:latin typeface="Times New Roman" panose="02020603050405020304" pitchFamily="18" charset="0"/>
                <a:ea typeface="微软雅黑" panose="020B0503020204020204" pitchFamily="34" charset="-122"/>
              </a:rPr>
              <a:t>，</a:t>
            </a:r>
            <a:r>
              <a:rPr lang="en-US" altLang="zh-CN" b="1" dirty="0">
                <a:latin typeface="Times New Roman" panose="02020603050405020304" pitchFamily="18" charset="0"/>
                <a:ea typeface="微软雅黑" panose="020B0503020204020204" pitchFamily="34" charset="-122"/>
              </a:rPr>
              <a:t>3.3V</a:t>
            </a:r>
            <a:r>
              <a:rPr lang="zh-CN" altLang="zh-CN" b="1" dirty="0">
                <a:latin typeface="Times New Roman" panose="02020603050405020304" pitchFamily="18" charset="0"/>
                <a:ea typeface="微软雅黑" panose="020B0503020204020204" pitchFamily="34" charset="-122"/>
              </a:rPr>
              <a:t>电压，因此加入相关稳压电路；</a:t>
            </a:r>
            <a:endParaRPr lang="en-US" altLang="zh-CN" b="1" dirty="0">
              <a:latin typeface="Times New Roman" panose="02020603050405020304" pitchFamily="18" charset="0"/>
              <a:ea typeface="微软雅黑" panose="020B0503020204020204" pitchFamily="34" charset="-122"/>
            </a:endParaRPr>
          </a:p>
          <a:p>
            <a:pPr marL="34290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引出所有剩余</a:t>
            </a:r>
            <a:r>
              <a:rPr lang="en-US" altLang="zh-CN" b="1" dirty="0">
                <a:latin typeface="Times New Roman" panose="02020603050405020304" pitchFamily="18" charset="0"/>
                <a:ea typeface="微软雅黑" panose="020B0503020204020204" pitchFamily="34" charset="-122"/>
              </a:rPr>
              <a:t>IO</a:t>
            </a:r>
            <a:r>
              <a:rPr lang="zh-CN" altLang="zh-CN" b="1" dirty="0">
                <a:latin typeface="Times New Roman" panose="02020603050405020304" pitchFamily="18" charset="0"/>
                <a:ea typeface="微软雅黑" panose="020B0503020204020204" pitchFamily="34" charset="-122"/>
              </a:rPr>
              <a:t>接口；</a:t>
            </a:r>
            <a:endParaRPr lang="en-US" altLang="zh-CN" b="1" dirty="0">
              <a:latin typeface="Times New Roman" panose="02020603050405020304" pitchFamily="18" charset="0"/>
              <a:ea typeface="微软雅黑" panose="020B0503020204020204" pitchFamily="34" charset="-122"/>
            </a:endParaRPr>
          </a:p>
        </p:txBody>
      </p:sp>
      <p:sp>
        <p:nvSpPr>
          <p:cNvPr id="8" name="矩形 7"/>
          <p:cNvSpPr/>
          <p:nvPr/>
        </p:nvSpPr>
        <p:spPr>
          <a:xfrm>
            <a:off x="5486400" y="4555793"/>
            <a:ext cx="6096000" cy="874214"/>
          </a:xfrm>
          <a:prstGeom prst="rect">
            <a:avLst/>
          </a:prstGeom>
        </p:spPr>
        <p:txBody>
          <a:bodyPr wrap="square">
            <a:spAutoFit/>
          </a:bodyPr>
          <a:lstStyle/>
          <a:p>
            <a:pPr algn="just">
              <a:lnSpc>
                <a:spcPct val="150000"/>
              </a:lnSpc>
              <a:spcAft>
                <a:spcPts val="0"/>
              </a:spcAft>
            </a:pPr>
            <a:r>
              <a:rPr lang="zh-CN" altLang="zh-CN" b="1" dirty="0">
                <a:latin typeface="Times New Roman" panose="02020603050405020304" pitchFamily="18" charset="0"/>
                <a:ea typeface="微软雅黑" panose="020B0503020204020204" pitchFamily="34" charset="-122"/>
              </a:rPr>
              <a:t>单片机所有</a:t>
            </a:r>
            <a:r>
              <a:rPr lang="en-US" altLang="zh-CN" b="1" dirty="0">
                <a:latin typeface="Times New Roman" panose="02020603050405020304" pitchFamily="18" charset="0"/>
                <a:ea typeface="微软雅黑" panose="020B0503020204020204" pitchFamily="34" charset="-122"/>
              </a:rPr>
              <a:t>IO</a:t>
            </a:r>
            <a:r>
              <a:rPr lang="zh-CN" altLang="zh-CN" b="1" dirty="0">
                <a:latin typeface="Times New Roman" panose="02020603050405020304" pitchFamily="18" charset="0"/>
                <a:ea typeface="微软雅黑" panose="020B0503020204020204" pitchFamily="34" charset="-122"/>
              </a:rPr>
              <a:t>口通过上方和下方接插件引出，每个节点均支持该模块接入。</a:t>
            </a:r>
            <a:endParaRPr lang="zh-CN" altLang="en-US" b="1" dirty="0">
              <a:latin typeface="Times New Roman" panose="02020603050405020304" pitchFamily="18" charset="0"/>
              <a:ea typeface="微软雅黑" panose="020B0503020204020204" pitchFamily="34" charset="-122"/>
            </a:endParaRPr>
          </a:p>
        </p:txBody>
      </p:sp>
      <p:sp>
        <p:nvSpPr>
          <p:cNvPr id="17" name="椭圆 16"/>
          <p:cNvSpPr/>
          <p:nvPr/>
        </p:nvSpPr>
        <p:spPr bwMode="auto">
          <a:xfrm>
            <a:off x="4906318" y="1629732"/>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18" name="椭圆 17"/>
          <p:cNvSpPr/>
          <p:nvPr/>
        </p:nvSpPr>
        <p:spPr bwMode="auto">
          <a:xfrm>
            <a:off x="4906318" y="4653085"/>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49058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ChangeArrowheads="1"/>
          </p:cNvSpPr>
          <p:nvPr/>
        </p:nvSpPr>
        <p:spPr bwMode="auto">
          <a:xfrm>
            <a:off x="733168" y="682860"/>
            <a:ext cx="7924800" cy="53018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defTabSz="784225"/>
            <a:r>
              <a:rPr lang="zh-CN" altLang="en-US" sz="2600" b="1" dirty="0">
                <a:latin typeface="Times New Roman" panose="02020603050405020304" pitchFamily="18" charset="0"/>
                <a:ea typeface="微软雅黑" panose="020B0503020204020204" pitchFamily="34" charset="-122"/>
              </a:rPr>
              <a:t>交换机核心板设计</a:t>
            </a:r>
          </a:p>
        </p:txBody>
      </p:sp>
      <p:sp>
        <p:nvSpPr>
          <p:cNvPr id="3" name="日期占位符 2"/>
          <p:cNvSpPr>
            <a:spLocks noGrp="1"/>
          </p:cNvSpPr>
          <p:nvPr>
            <p:ph type="dt" sz="half" idx="10"/>
          </p:nvPr>
        </p:nvSpPr>
        <p:spPr/>
        <p:txBody>
          <a:bodyPr/>
          <a:lstStyle/>
          <a:p>
            <a:fld id="{8FD836FC-B5F4-463F-8796-7F17B65AD27A}" type="datetime1">
              <a:rPr lang="zh-CN" altLang="en-US" smtClean="0"/>
              <a:t>2016/12/12</a:t>
            </a:fld>
            <a:endParaRPr lang="zh-CN" altLang="en-US" sz="1800" dirty="0">
              <a:solidFill>
                <a:schemeClr val="tx1"/>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4A83E362-C945-4AC2-A3B5-3F3C8EEE020F}" type="slidenum">
              <a:rPr lang="zh-CN" altLang="en-US" smtClean="0"/>
              <a:pPr/>
              <a:t>15</a:t>
            </a:fld>
            <a:endParaRPr lang="zh-CN" altLang="en-US" sz="1800" dirty="0">
              <a:solidFill>
                <a:schemeClr val="tx1"/>
              </a:solidFill>
              <a:ea typeface="宋体" panose="02010600030101010101" pitchFamily="2" charset="-122"/>
            </a:endParaRPr>
          </a:p>
        </p:txBody>
      </p:sp>
      <p:graphicFrame>
        <p:nvGraphicFramePr>
          <p:cNvPr id="6" name="对象 5"/>
          <p:cNvGraphicFramePr>
            <a:graphicFrameLocks noChangeAspect="1"/>
          </p:cNvGraphicFramePr>
          <p:nvPr/>
        </p:nvGraphicFramePr>
        <p:xfrm>
          <a:off x="479610" y="1665305"/>
          <a:ext cx="5276850" cy="1200150"/>
        </p:xfrm>
        <a:graphic>
          <a:graphicData uri="http://schemas.openxmlformats.org/presentationml/2006/ole">
            <mc:AlternateContent xmlns:mc="http://schemas.openxmlformats.org/markup-compatibility/2006">
              <mc:Choice xmlns:v="urn:schemas-microsoft-com:vml" Requires="v">
                <p:oleObj spid="_x0000_s7205" name="Visio" r:id="rId4" imgW="5578462" imgH="1271016" progId="Visio.Drawing.15">
                  <p:embed/>
                </p:oleObj>
              </mc:Choice>
              <mc:Fallback>
                <p:oleObj name="Visio" r:id="rId4" imgW="5578462" imgH="1271016"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10" y="1665305"/>
                        <a:ext cx="527685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1640707" y="2992923"/>
            <a:ext cx="2954655" cy="369332"/>
          </a:xfrm>
          <a:prstGeom prst="rect">
            <a:avLst/>
          </a:prstGeom>
        </p:spPr>
        <p:txBody>
          <a:bodyPr wrap="none">
            <a:spAutoFit/>
          </a:bodyPr>
          <a:lstStyle/>
          <a:p>
            <a:r>
              <a:rPr lang="zh-CN" altLang="zh-CN" dirty="0">
                <a:latin typeface="Times New Roman" panose="02020603050405020304" pitchFamily="18" charset="0"/>
                <a:ea typeface="微软雅黑" panose="020B0503020204020204" pitchFamily="34" charset="-122"/>
                <a:cs typeface="+mj-cs"/>
              </a:rPr>
              <a:t>交换机与单片机连接示意图</a:t>
            </a:r>
            <a:endParaRPr lang="zh-CN" altLang="en-US" dirty="0">
              <a:latin typeface="Times New Roman" panose="02020603050405020304" pitchFamily="18" charset="0"/>
              <a:ea typeface="微软雅黑" panose="020B0503020204020204" pitchFamily="34" charset="-122"/>
              <a:cs typeface="+mj-cs"/>
            </a:endParaRPr>
          </a:p>
        </p:txBody>
      </p:sp>
      <p:pic>
        <p:nvPicPr>
          <p:cNvPr id="4099" name="Picture 3" descr="{4HHI6[_C[_F}]945E)%(D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642" y="3510902"/>
            <a:ext cx="1872130" cy="180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986955" y="5525625"/>
            <a:ext cx="2262158" cy="369332"/>
          </a:xfrm>
          <a:prstGeom prst="rect">
            <a:avLst/>
          </a:prstGeom>
        </p:spPr>
        <p:txBody>
          <a:bodyPr wrap="none">
            <a:spAutoFit/>
          </a:bodyPr>
          <a:lstStyle/>
          <a:p>
            <a:r>
              <a:rPr lang="zh-CN" altLang="zh-CN" dirty="0">
                <a:latin typeface="Times New Roman" panose="02020603050405020304" pitchFamily="18" charset="0"/>
                <a:ea typeface="微软雅黑" panose="020B0503020204020204" pitchFamily="34" charset="-122"/>
                <a:cs typeface="+mj-cs"/>
              </a:rPr>
              <a:t>交换机核心板电路图</a:t>
            </a:r>
            <a:endParaRPr lang="zh-CN" altLang="en-US" dirty="0">
              <a:latin typeface="Times New Roman" panose="02020603050405020304" pitchFamily="18" charset="0"/>
              <a:ea typeface="微软雅黑" panose="020B0503020204020204" pitchFamily="34" charset="-122"/>
              <a:cs typeface="+mj-cs"/>
            </a:endParaRPr>
          </a:p>
        </p:txBody>
      </p:sp>
      <p:sp>
        <p:nvSpPr>
          <p:cNvPr id="11" name="矩形 10"/>
          <p:cNvSpPr/>
          <p:nvPr/>
        </p:nvSpPr>
        <p:spPr>
          <a:xfrm>
            <a:off x="6528030" y="1475841"/>
            <a:ext cx="5054370" cy="1701748"/>
          </a:xfrm>
          <a:prstGeom prst="rect">
            <a:avLst/>
          </a:prstGeom>
        </p:spPr>
        <p:txBody>
          <a:bodyPr wrap="square">
            <a:spAutoFit/>
          </a:bodyPr>
          <a:lstStyle/>
          <a:p>
            <a:pPr algn="just">
              <a:lnSpc>
                <a:spcPct val="150000"/>
              </a:lnSpc>
              <a:spcAft>
                <a:spcPts val="0"/>
              </a:spcAft>
            </a:pPr>
            <a:r>
              <a:rPr lang="en-US" altLang="zh-CN" b="1" dirty="0">
                <a:latin typeface="Times New Roman" panose="02020603050405020304" pitchFamily="18" charset="0"/>
                <a:ea typeface="微软雅黑" panose="020B0503020204020204" pitchFamily="34" charset="-122"/>
              </a:rPr>
              <a:t>SJA1105</a:t>
            </a:r>
            <a:r>
              <a:rPr lang="zh-CN" altLang="zh-CN" b="1" dirty="0">
                <a:latin typeface="Times New Roman" panose="02020603050405020304" pitchFamily="18" charset="0"/>
                <a:ea typeface="微软雅黑" panose="020B0503020204020204" pitchFamily="34" charset="-122"/>
              </a:rPr>
              <a:t>和单片机之间除了</a:t>
            </a:r>
            <a:r>
              <a:rPr lang="en-US" altLang="zh-CN" b="1" dirty="0">
                <a:latin typeface="Times New Roman" panose="02020603050405020304" pitchFamily="18" charset="0"/>
                <a:ea typeface="微软雅黑" panose="020B0503020204020204" pitchFamily="34" charset="-122"/>
              </a:rPr>
              <a:t>MII</a:t>
            </a:r>
            <a:r>
              <a:rPr lang="zh-CN" altLang="zh-CN" b="1" dirty="0">
                <a:latin typeface="Times New Roman" panose="02020603050405020304" pitchFamily="18" charset="0"/>
                <a:ea typeface="微软雅黑" panose="020B0503020204020204" pitchFamily="34" charset="-122"/>
              </a:rPr>
              <a:t>的标准以太网连接外，还需要通过</a:t>
            </a:r>
            <a:r>
              <a:rPr lang="en-US" altLang="zh-CN" b="1" dirty="0">
                <a:latin typeface="Times New Roman" panose="02020603050405020304" pitchFamily="18" charset="0"/>
                <a:ea typeface="微软雅黑" panose="020B0503020204020204" pitchFamily="34" charset="-122"/>
              </a:rPr>
              <a:t>SPI</a:t>
            </a:r>
            <a:r>
              <a:rPr lang="zh-CN" altLang="zh-CN" b="1" dirty="0">
                <a:latin typeface="Times New Roman" panose="02020603050405020304" pitchFamily="18" charset="0"/>
                <a:ea typeface="微软雅黑" panose="020B0503020204020204" pitchFamily="34" charset="-122"/>
              </a:rPr>
              <a:t>端口配置交换机工作状态，通过</a:t>
            </a:r>
            <a:r>
              <a:rPr lang="en-US" altLang="zh-CN" b="1" dirty="0">
                <a:latin typeface="Times New Roman" panose="02020603050405020304" pitchFamily="18" charset="0"/>
                <a:ea typeface="微软雅黑" panose="020B0503020204020204" pitchFamily="34" charset="-122"/>
              </a:rPr>
              <a:t>PTP</a:t>
            </a:r>
            <a:r>
              <a:rPr lang="zh-CN" altLang="zh-CN" b="1" dirty="0">
                <a:latin typeface="Times New Roman" panose="02020603050405020304" pitchFamily="18" charset="0"/>
                <a:ea typeface="微软雅黑" panose="020B0503020204020204" pitchFamily="34" charset="-122"/>
              </a:rPr>
              <a:t>时钟线进行同步操作，因此</a:t>
            </a:r>
            <a:r>
              <a:rPr lang="en-US" altLang="zh-CN" b="1" dirty="0">
                <a:latin typeface="Times New Roman" panose="02020603050405020304" pitchFamily="18" charset="0"/>
                <a:ea typeface="微软雅黑" panose="020B0503020204020204" pitchFamily="34" charset="-122"/>
              </a:rPr>
              <a:t>SJA1105</a:t>
            </a:r>
            <a:r>
              <a:rPr lang="zh-CN" altLang="zh-CN" b="1" dirty="0">
                <a:latin typeface="Times New Roman" panose="02020603050405020304" pitchFamily="18" charset="0"/>
                <a:ea typeface="微软雅黑" panose="020B0503020204020204" pitchFamily="34" charset="-122"/>
              </a:rPr>
              <a:t>除了引出</a:t>
            </a:r>
            <a:r>
              <a:rPr lang="en-US" altLang="zh-CN" b="1" dirty="0">
                <a:latin typeface="Times New Roman" panose="02020603050405020304" pitchFamily="18" charset="0"/>
                <a:ea typeface="微软雅黑" panose="020B0503020204020204" pitchFamily="34" charset="-122"/>
              </a:rPr>
              <a:t>MII</a:t>
            </a:r>
            <a:r>
              <a:rPr lang="zh-CN" altLang="zh-CN" b="1" dirty="0">
                <a:latin typeface="Times New Roman" panose="02020603050405020304" pitchFamily="18" charset="0"/>
                <a:ea typeface="微软雅黑" panose="020B0503020204020204" pitchFamily="34" charset="-122"/>
              </a:rPr>
              <a:t>接口外还需引出其他控制接口。</a:t>
            </a:r>
            <a:endParaRPr lang="zh-CN" altLang="en-US" b="1" dirty="0">
              <a:latin typeface="Times New Roman" panose="02020603050405020304" pitchFamily="18" charset="0"/>
              <a:ea typeface="微软雅黑" panose="020B0503020204020204" pitchFamily="34" charset="-122"/>
            </a:endParaRPr>
          </a:p>
        </p:txBody>
      </p:sp>
      <p:sp>
        <p:nvSpPr>
          <p:cNvPr id="12" name="矩形 11"/>
          <p:cNvSpPr/>
          <p:nvPr/>
        </p:nvSpPr>
        <p:spPr>
          <a:xfrm>
            <a:off x="6528029" y="3629182"/>
            <a:ext cx="5054371" cy="2169825"/>
          </a:xfrm>
          <a:prstGeom prst="rect">
            <a:avLst/>
          </a:prstGeom>
        </p:spPr>
        <p:txBody>
          <a:bodyPr wrap="square">
            <a:spAutoFit/>
          </a:bodyPr>
          <a:lstStyle/>
          <a:p>
            <a:pPr algn="just">
              <a:lnSpc>
                <a:spcPct val="150000"/>
              </a:lnSpc>
              <a:spcAft>
                <a:spcPts val="0"/>
              </a:spcAft>
            </a:pPr>
            <a:r>
              <a:rPr lang="en-US" altLang="zh-CN" b="1" dirty="0">
                <a:latin typeface="Times New Roman" panose="02020603050405020304" pitchFamily="18" charset="0"/>
                <a:ea typeface="微软雅黑" panose="020B0503020204020204" pitchFamily="34" charset="-122"/>
              </a:rPr>
              <a:t>SJA1105</a:t>
            </a:r>
            <a:r>
              <a:rPr lang="zh-CN" altLang="zh-CN" b="1" dirty="0">
                <a:latin typeface="Times New Roman" panose="02020603050405020304" pitchFamily="18" charset="0"/>
                <a:ea typeface="微软雅黑" panose="020B0503020204020204" pitchFamily="34" charset="-122"/>
              </a:rPr>
              <a:t>交换机核心模块包括一下部分：</a:t>
            </a:r>
          </a:p>
          <a:p>
            <a:pPr marL="342900" lvl="0" algn="just">
              <a:lnSpc>
                <a:spcPct val="150000"/>
              </a:lnSpc>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SJA1105</a:t>
            </a:r>
            <a:r>
              <a:rPr lang="zh-CN" altLang="zh-CN" b="1" dirty="0">
                <a:latin typeface="Times New Roman" panose="02020603050405020304" pitchFamily="18" charset="0"/>
                <a:ea typeface="微软雅黑" panose="020B0503020204020204" pitchFamily="34" charset="-122"/>
              </a:rPr>
              <a:t>芯片；</a:t>
            </a:r>
          </a:p>
          <a:p>
            <a:pPr marL="342900" lvl="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晶振电路，用于提供</a:t>
            </a:r>
            <a:r>
              <a:rPr lang="en-US" altLang="zh-CN" b="1" dirty="0">
                <a:latin typeface="Times New Roman" panose="02020603050405020304" pitchFamily="18" charset="0"/>
                <a:ea typeface="微软雅黑" panose="020B0503020204020204" pitchFamily="34" charset="-122"/>
              </a:rPr>
              <a:t>25Mhz</a:t>
            </a:r>
            <a:r>
              <a:rPr lang="zh-CN" altLang="zh-CN" b="1" dirty="0">
                <a:latin typeface="Times New Roman" panose="02020603050405020304" pitchFamily="18" charset="0"/>
                <a:ea typeface="微软雅黑" panose="020B0503020204020204" pitchFamily="34" charset="-122"/>
              </a:rPr>
              <a:t>基准频率；</a:t>
            </a:r>
          </a:p>
          <a:p>
            <a:pPr marL="342900" lvl="0" algn="just">
              <a:lnSpc>
                <a:spcPct val="150000"/>
              </a:lnSpc>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1.2V</a:t>
            </a:r>
            <a:r>
              <a:rPr lang="zh-CN" altLang="zh-CN" b="1" dirty="0">
                <a:latin typeface="Times New Roman" panose="02020603050405020304" pitchFamily="18" charset="0"/>
                <a:ea typeface="微软雅黑" panose="020B0503020204020204" pitchFamily="34" charset="-122"/>
              </a:rPr>
              <a:t>，</a:t>
            </a:r>
            <a:r>
              <a:rPr lang="en-US" altLang="zh-CN" b="1" dirty="0">
                <a:latin typeface="Times New Roman" panose="02020603050405020304" pitchFamily="18" charset="0"/>
                <a:ea typeface="微软雅黑" panose="020B0503020204020204" pitchFamily="34" charset="-122"/>
              </a:rPr>
              <a:t>3.3V</a:t>
            </a:r>
            <a:r>
              <a:rPr lang="zh-CN" altLang="zh-CN" b="1" dirty="0">
                <a:latin typeface="Times New Roman" panose="02020603050405020304" pitchFamily="18" charset="0"/>
                <a:ea typeface="微软雅黑" panose="020B0503020204020204" pitchFamily="34" charset="-122"/>
              </a:rPr>
              <a:t>稳压电压；</a:t>
            </a:r>
            <a:endParaRPr lang="en-US" altLang="zh-CN" b="1" dirty="0">
              <a:latin typeface="Times New Roman" panose="02020603050405020304" pitchFamily="18" charset="0"/>
              <a:ea typeface="微软雅黑" panose="020B0503020204020204" pitchFamily="34" charset="-122"/>
            </a:endParaRPr>
          </a:p>
          <a:p>
            <a:pPr marL="342900" algn="just">
              <a:lnSpc>
                <a:spcPct val="150000"/>
              </a:lnSpc>
              <a:spcAft>
                <a:spcPts val="0"/>
              </a:spcAft>
              <a:buFont typeface="+mj-lt"/>
              <a:buAutoNum type="alphaLcParenR"/>
            </a:pPr>
            <a:r>
              <a:rPr lang="zh-CN" altLang="zh-CN" b="1" dirty="0">
                <a:latin typeface="Times New Roman" panose="02020603050405020304" pitchFamily="18" charset="0"/>
                <a:ea typeface="微软雅黑" panose="020B0503020204020204" pitchFamily="34" charset="-122"/>
              </a:rPr>
              <a:t>引出</a:t>
            </a:r>
            <a:r>
              <a:rPr lang="en-US" altLang="zh-CN" b="1" dirty="0">
                <a:latin typeface="Times New Roman" panose="02020603050405020304" pitchFamily="18" charset="0"/>
                <a:ea typeface="微软雅黑" panose="020B0503020204020204" pitchFamily="34" charset="-122"/>
              </a:rPr>
              <a:t>5</a:t>
            </a:r>
            <a:r>
              <a:rPr lang="zh-CN" altLang="zh-CN" b="1" dirty="0">
                <a:latin typeface="Times New Roman" panose="02020603050405020304" pitchFamily="18" charset="0"/>
                <a:ea typeface="微软雅黑" panose="020B0503020204020204" pitchFamily="34" charset="-122"/>
              </a:rPr>
              <a:t>路以太网</a:t>
            </a:r>
            <a:r>
              <a:rPr lang="en-US" altLang="zh-CN" b="1" dirty="0">
                <a:latin typeface="Times New Roman" panose="02020603050405020304" pitchFamily="18" charset="0"/>
                <a:ea typeface="微软雅黑" panose="020B0503020204020204" pitchFamily="34" charset="-122"/>
              </a:rPr>
              <a:t>MII</a:t>
            </a:r>
            <a:r>
              <a:rPr lang="zh-CN" altLang="zh-CN" b="1" dirty="0">
                <a:latin typeface="Times New Roman" panose="02020603050405020304" pitchFamily="18" charset="0"/>
                <a:ea typeface="微软雅黑" panose="020B0503020204020204" pitchFamily="34" charset="-122"/>
              </a:rPr>
              <a:t>接口；</a:t>
            </a:r>
            <a:endParaRPr lang="zh-CN" altLang="en-US" b="1" dirty="0">
              <a:latin typeface="Times New Roman" panose="02020603050405020304" pitchFamily="18" charset="0"/>
              <a:ea typeface="微软雅黑" panose="020B0503020204020204" pitchFamily="34" charset="-122"/>
            </a:endParaRPr>
          </a:p>
        </p:txBody>
      </p:sp>
      <p:sp>
        <p:nvSpPr>
          <p:cNvPr id="19" name="椭圆 18"/>
          <p:cNvSpPr/>
          <p:nvPr/>
        </p:nvSpPr>
        <p:spPr bwMode="auto">
          <a:xfrm>
            <a:off x="6096000" y="1629732"/>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20" name="椭圆 19"/>
          <p:cNvSpPr/>
          <p:nvPr/>
        </p:nvSpPr>
        <p:spPr bwMode="auto">
          <a:xfrm>
            <a:off x="6096000" y="3789882"/>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7069" t="33201" r="7069" b="21652"/>
          <a:stretch/>
        </p:blipFill>
        <p:spPr>
          <a:xfrm>
            <a:off x="3732777" y="3510890"/>
            <a:ext cx="1925582" cy="1800000"/>
          </a:xfrm>
          <a:prstGeom prst="rect">
            <a:avLst/>
          </a:prstGeom>
        </p:spPr>
      </p:pic>
    </p:spTree>
    <p:extLst>
      <p:ext uri="{BB962C8B-B14F-4D97-AF65-F5344CB8AC3E}">
        <p14:creationId xmlns:p14="http://schemas.microsoft.com/office/powerpoint/2010/main" val="3017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ChangeArrowheads="1"/>
          </p:cNvSpPr>
          <p:nvPr/>
        </p:nvSpPr>
        <p:spPr bwMode="auto">
          <a:xfrm>
            <a:off x="733168" y="682860"/>
            <a:ext cx="7924800" cy="53018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pPr defTabSz="784225"/>
            <a:r>
              <a:rPr lang="en-US" altLang="zh-CN" sz="2600" b="1" dirty="0">
                <a:latin typeface="Times New Roman" panose="02020603050405020304" pitchFamily="18" charset="0"/>
                <a:ea typeface="微软雅黑" panose="020B0503020204020204" pitchFamily="34" charset="-122"/>
              </a:rPr>
              <a:t>TJA1100</a:t>
            </a:r>
            <a:r>
              <a:rPr lang="zh-CN" altLang="en-US" sz="2600" b="1" dirty="0">
                <a:latin typeface="Times New Roman" panose="02020603050405020304" pitchFamily="18" charset="0"/>
                <a:ea typeface="微软雅黑" panose="020B0503020204020204" pitchFamily="34" charset="-122"/>
              </a:rPr>
              <a:t>模块设计</a:t>
            </a:r>
          </a:p>
        </p:txBody>
      </p:sp>
      <p:sp>
        <p:nvSpPr>
          <p:cNvPr id="3" name="日期占位符 2"/>
          <p:cNvSpPr>
            <a:spLocks noGrp="1"/>
          </p:cNvSpPr>
          <p:nvPr>
            <p:ph type="dt" sz="half" idx="10"/>
          </p:nvPr>
        </p:nvSpPr>
        <p:spPr/>
        <p:txBody>
          <a:bodyPr/>
          <a:lstStyle/>
          <a:p>
            <a:fld id="{8FD836FC-B5F4-463F-8796-7F17B65AD27A}" type="datetime1">
              <a:rPr lang="zh-CN" altLang="en-US" smtClean="0"/>
              <a:t>2016/12/12</a:t>
            </a:fld>
            <a:endParaRPr lang="zh-CN" altLang="en-US" sz="1800" dirty="0">
              <a:solidFill>
                <a:schemeClr val="tx1"/>
              </a:solidFill>
              <a:ea typeface="宋体" panose="02010600030101010101" pitchFamily="2" charset="-122"/>
            </a:endParaRPr>
          </a:p>
        </p:txBody>
      </p:sp>
      <p:sp>
        <p:nvSpPr>
          <p:cNvPr id="4" name="灯片编号占位符 3"/>
          <p:cNvSpPr>
            <a:spLocks noGrp="1"/>
          </p:cNvSpPr>
          <p:nvPr>
            <p:ph type="sldNum" sz="quarter" idx="12"/>
          </p:nvPr>
        </p:nvSpPr>
        <p:spPr/>
        <p:txBody>
          <a:bodyPr/>
          <a:lstStyle/>
          <a:p>
            <a:fld id="{4A83E362-C945-4AC2-A3B5-3F3C8EEE020F}" type="slidenum">
              <a:rPr lang="zh-CN" altLang="en-US" smtClean="0"/>
              <a:pPr/>
              <a:t>16</a:t>
            </a:fld>
            <a:endParaRPr lang="zh-CN" altLang="en-US" sz="1800" dirty="0">
              <a:solidFill>
                <a:schemeClr val="tx1"/>
              </a:solidFill>
              <a:ea typeface="宋体" panose="02010600030101010101" pitchFamily="2" charset="-122"/>
            </a:endParaRPr>
          </a:p>
        </p:txBody>
      </p:sp>
      <p:pic>
        <p:nvPicPr>
          <p:cNvPr id="5122" name="Picture 2" descr=")RM)M6Z4A5L88~YEAOWR`M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09" y="1471367"/>
            <a:ext cx="1261388" cy="185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3" name="Picture 3" descr="1478350740381"/>
          <p:cNvPicPr>
            <a:picLocks noChangeAspect="1" noChangeArrowheads="1"/>
          </p:cNvPicPr>
          <p:nvPr/>
        </p:nvPicPr>
        <p:blipFill>
          <a:blip r:embed="rId4" cstate="print">
            <a:extLst>
              <a:ext uri="{28A0092B-C50C-407E-A947-70E740481C1C}">
                <a14:useLocalDpi xmlns:a14="http://schemas.microsoft.com/office/drawing/2010/main" val="0"/>
              </a:ext>
            </a:extLst>
          </a:blip>
          <a:srcRect l="29170" t="31293" r="33325" b="25099"/>
          <a:stretch>
            <a:fillRect/>
          </a:stretch>
        </p:blipFill>
        <p:spPr bwMode="auto">
          <a:xfrm>
            <a:off x="1801081" y="1439877"/>
            <a:ext cx="1236736" cy="191509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1608" y="3467486"/>
            <a:ext cx="2616209" cy="369332"/>
          </a:xfrm>
          <a:prstGeom prst="rect">
            <a:avLst/>
          </a:prstGeom>
        </p:spPr>
        <p:txBody>
          <a:bodyPr wrap="square">
            <a:spAutoFit/>
          </a:bodyPr>
          <a:lstStyle/>
          <a:p>
            <a:pPr algn="ctr" defTabSz="784225"/>
            <a:r>
              <a:rPr lang="en-US" altLang="zh-CN" dirty="0">
                <a:latin typeface="Times New Roman" panose="02020603050405020304" pitchFamily="18" charset="0"/>
                <a:ea typeface="微软雅黑" panose="020B0503020204020204" pitchFamily="34" charset="-122"/>
                <a:cs typeface="+mj-cs"/>
              </a:rPr>
              <a:t>TJA1100</a:t>
            </a:r>
            <a:r>
              <a:rPr lang="zh-CN" altLang="zh-CN" dirty="0">
                <a:latin typeface="Times New Roman" panose="02020603050405020304" pitchFamily="18" charset="0"/>
                <a:ea typeface="微软雅黑" panose="020B0503020204020204" pitchFamily="34" charset="-122"/>
                <a:cs typeface="+mj-cs"/>
              </a:rPr>
              <a:t>模块电路图</a:t>
            </a:r>
            <a:endParaRPr lang="zh-CN" altLang="en-US" dirty="0">
              <a:latin typeface="Times New Roman" panose="02020603050405020304" pitchFamily="18" charset="0"/>
              <a:ea typeface="微软雅黑" panose="020B0503020204020204" pitchFamily="34" charset="-122"/>
              <a:cs typeface="+mj-cs"/>
            </a:endParaRPr>
          </a:p>
        </p:txBody>
      </p:sp>
      <p:sp>
        <p:nvSpPr>
          <p:cNvPr id="18" name="矩形 17"/>
          <p:cNvSpPr/>
          <p:nvPr/>
        </p:nvSpPr>
        <p:spPr>
          <a:xfrm>
            <a:off x="7032064" y="1518769"/>
            <a:ext cx="4104285" cy="2308324"/>
          </a:xfrm>
          <a:prstGeom prst="rect">
            <a:avLst/>
          </a:prstGeom>
        </p:spPr>
        <p:txBody>
          <a:bodyPr wrap="square">
            <a:spAutoFit/>
          </a:bodyPr>
          <a:lstStyle/>
          <a:p>
            <a:pPr algn="just">
              <a:spcAft>
                <a:spcPts val="0"/>
              </a:spcAft>
            </a:pPr>
            <a:r>
              <a:rPr lang="en-US" altLang="zh-CN" b="1" dirty="0">
                <a:latin typeface="Times New Roman" panose="02020603050405020304" pitchFamily="18" charset="0"/>
                <a:ea typeface="微软雅黑" panose="020B0503020204020204" pitchFamily="34" charset="-122"/>
              </a:rPr>
              <a:t>TJA1100</a:t>
            </a:r>
            <a:r>
              <a:rPr lang="zh-CN" altLang="en-US" b="1" dirty="0">
                <a:latin typeface="Times New Roman" panose="02020603050405020304" pitchFamily="18" charset="0"/>
                <a:ea typeface="微软雅黑" panose="020B0503020204020204" pitchFamily="34" charset="-122"/>
              </a:rPr>
              <a:t>模块包括以下部分</a:t>
            </a:r>
            <a:r>
              <a:rPr lang="zh-CN" altLang="zh-CN" b="1" dirty="0">
                <a:latin typeface="Times New Roman" panose="02020603050405020304" pitchFamily="18" charset="0"/>
                <a:ea typeface="微软雅黑" panose="020B0503020204020204" pitchFamily="34" charset="-122"/>
              </a:rPr>
              <a:t>：</a:t>
            </a:r>
          </a:p>
          <a:p>
            <a:pPr marL="342900" lvl="0" algn="just">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TJA1100</a:t>
            </a:r>
            <a:r>
              <a:rPr lang="zh-CN" altLang="en-US" b="1" dirty="0">
                <a:latin typeface="Times New Roman" panose="02020603050405020304" pitchFamily="18" charset="0"/>
                <a:ea typeface="微软雅黑" panose="020B0503020204020204" pitchFamily="34" charset="-122"/>
              </a:rPr>
              <a:t>芯片</a:t>
            </a:r>
            <a:r>
              <a:rPr lang="zh-CN" altLang="zh-CN" b="1" dirty="0">
                <a:latin typeface="Times New Roman" panose="02020603050405020304" pitchFamily="18" charset="0"/>
                <a:ea typeface="微软雅黑" panose="020B0503020204020204" pitchFamily="34" charset="-122"/>
              </a:rPr>
              <a:t>；</a:t>
            </a:r>
          </a:p>
          <a:p>
            <a:pPr marL="342900" lvl="0" algn="just">
              <a:spcAft>
                <a:spcPts val="0"/>
              </a:spcAft>
              <a:buFont typeface="+mj-lt"/>
              <a:buAutoNum type="alphaLcParenR"/>
            </a:pPr>
            <a:r>
              <a:rPr lang="zh-CN" altLang="en-US" b="1" dirty="0">
                <a:latin typeface="Times New Roman" panose="02020603050405020304" pitchFamily="18" charset="0"/>
                <a:ea typeface="微软雅黑" panose="020B0503020204020204" pitchFamily="34" charset="-122"/>
              </a:rPr>
              <a:t>电源滤波</a:t>
            </a:r>
            <a:r>
              <a:rPr lang="zh-CN" altLang="zh-CN" b="1" dirty="0">
                <a:latin typeface="Times New Roman" panose="02020603050405020304" pitchFamily="18" charset="0"/>
                <a:ea typeface="微软雅黑" panose="020B0503020204020204" pitchFamily="34" charset="-122"/>
              </a:rPr>
              <a:t>；</a:t>
            </a:r>
          </a:p>
          <a:p>
            <a:pPr marL="342900" lvl="0" algn="just">
              <a:spcAft>
                <a:spcPts val="0"/>
              </a:spcAft>
              <a:buFont typeface="+mj-lt"/>
              <a:buAutoNum type="alphaLcParenR"/>
            </a:pPr>
            <a:r>
              <a:rPr lang="en-US" altLang="zh-CN" b="1" dirty="0" err="1">
                <a:latin typeface="Times New Roman" panose="02020603050405020304" pitchFamily="18" charset="0"/>
                <a:ea typeface="微软雅黑" panose="020B0503020204020204" pitchFamily="34" charset="-122"/>
              </a:rPr>
              <a:t>BroadR</a:t>
            </a:r>
            <a:r>
              <a:rPr lang="en-US" altLang="zh-CN" b="1" dirty="0">
                <a:latin typeface="Times New Roman" panose="02020603050405020304" pitchFamily="18" charset="0"/>
                <a:ea typeface="微软雅黑" panose="020B0503020204020204" pitchFamily="34" charset="-122"/>
              </a:rPr>
              <a:t>-Reach</a:t>
            </a:r>
            <a:r>
              <a:rPr lang="zh-CN" altLang="en-US" b="1" dirty="0">
                <a:latin typeface="Times New Roman" panose="02020603050405020304" pitchFamily="18" charset="0"/>
                <a:ea typeface="微软雅黑" panose="020B0503020204020204" pitchFamily="34" charset="-122"/>
              </a:rPr>
              <a:t>输出电路</a:t>
            </a:r>
            <a:r>
              <a:rPr lang="zh-CN" altLang="zh-CN" b="1" dirty="0">
                <a:latin typeface="Times New Roman" panose="02020603050405020304" pitchFamily="18" charset="0"/>
                <a:ea typeface="微软雅黑" panose="020B0503020204020204" pitchFamily="34" charset="-122"/>
              </a:rPr>
              <a:t>；</a:t>
            </a:r>
          </a:p>
          <a:p>
            <a:pPr marL="342900" lvl="0" algn="just">
              <a:spcAft>
                <a:spcPts val="0"/>
              </a:spcAft>
              <a:buFont typeface="+mj-lt"/>
              <a:buAutoNum type="alphaLcParenR"/>
            </a:pPr>
            <a:r>
              <a:rPr lang="zh-CN" altLang="en-US" b="1" dirty="0">
                <a:latin typeface="Times New Roman" panose="02020603050405020304" pitchFamily="18" charset="0"/>
                <a:ea typeface="微软雅黑" panose="020B0503020204020204" pitchFamily="34" charset="-122"/>
              </a:rPr>
              <a:t>晶振电路</a:t>
            </a:r>
            <a:r>
              <a:rPr lang="zh-CN" altLang="zh-CN"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342900" algn="just">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MII</a:t>
            </a:r>
            <a:r>
              <a:rPr lang="zh-CN" altLang="en-US" b="1" dirty="0">
                <a:latin typeface="Times New Roman" panose="02020603050405020304" pitchFamily="18" charset="0"/>
                <a:ea typeface="微软雅黑" panose="020B0503020204020204" pitchFamily="34" charset="-122"/>
              </a:rPr>
              <a:t>，</a:t>
            </a:r>
            <a:r>
              <a:rPr lang="en-US" altLang="zh-CN" b="1" dirty="0">
                <a:latin typeface="Times New Roman" panose="02020603050405020304" pitchFamily="18" charset="0"/>
                <a:ea typeface="微软雅黑" panose="020B0503020204020204" pitchFamily="34" charset="-122"/>
              </a:rPr>
              <a:t>MDIO</a:t>
            </a:r>
            <a:r>
              <a:rPr lang="zh-CN" altLang="en-US" b="1" dirty="0">
                <a:latin typeface="Times New Roman" panose="02020603050405020304" pitchFamily="18" charset="0"/>
                <a:ea typeface="微软雅黑" panose="020B0503020204020204" pitchFamily="34" charset="-122"/>
              </a:rPr>
              <a:t>接口</a:t>
            </a:r>
            <a:r>
              <a:rPr lang="zh-CN" altLang="zh-CN" b="1" dirty="0">
                <a:latin typeface="Times New Roman" panose="02020603050405020304" pitchFamily="18" charset="0"/>
                <a:ea typeface="微软雅黑" panose="020B0503020204020204" pitchFamily="34" charset="-122"/>
              </a:rPr>
              <a:t>；</a:t>
            </a:r>
            <a:endParaRPr lang="en-US" altLang="zh-CN" b="1" dirty="0">
              <a:latin typeface="Times New Roman" panose="02020603050405020304" pitchFamily="18" charset="0"/>
              <a:ea typeface="微软雅黑" panose="020B0503020204020204" pitchFamily="34" charset="-122"/>
            </a:endParaRPr>
          </a:p>
          <a:p>
            <a:pPr marL="342900" algn="just">
              <a:spcAft>
                <a:spcPts val="0"/>
              </a:spcAft>
              <a:buFont typeface="+mj-lt"/>
              <a:buAutoNum type="alphaLcParenR"/>
            </a:pPr>
            <a:r>
              <a:rPr lang="en-US" altLang="zh-CN" b="1" dirty="0" err="1">
                <a:latin typeface="Times New Roman" panose="02020603050405020304" pitchFamily="18" charset="0"/>
                <a:ea typeface="微软雅黑" panose="020B0503020204020204" pitchFamily="34" charset="-122"/>
              </a:rPr>
              <a:t>BroadR</a:t>
            </a:r>
            <a:r>
              <a:rPr lang="en-US" altLang="zh-CN" b="1" dirty="0">
                <a:latin typeface="Times New Roman" panose="02020603050405020304" pitchFamily="18" charset="0"/>
                <a:ea typeface="微软雅黑" panose="020B0503020204020204" pitchFamily="34" charset="-122"/>
              </a:rPr>
              <a:t>-Reach</a:t>
            </a:r>
            <a:r>
              <a:rPr lang="zh-CN" altLang="en-US" b="1" dirty="0">
                <a:latin typeface="Times New Roman" panose="02020603050405020304" pitchFamily="18" charset="0"/>
                <a:ea typeface="微软雅黑" panose="020B0503020204020204" pitchFamily="34" charset="-122"/>
              </a:rPr>
              <a:t>专用接插件</a:t>
            </a:r>
            <a:r>
              <a:rPr lang="en-US" altLang="zh-CN" b="1" dirty="0">
                <a:latin typeface="Times New Roman" panose="02020603050405020304" pitchFamily="18" charset="0"/>
                <a:ea typeface="微软雅黑" panose="020B0503020204020204" pitchFamily="34" charset="-122"/>
              </a:rPr>
              <a:t>;</a:t>
            </a:r>
          </a:p>
          <a:p>
            <a:pPr marL="342900" algn="just">
              <a:spcAft>
                <a:spcPts val="0"/>
              </a:spcAft>
              <a:buFont typeface="+mj-lt"/>
              <a:buAutoNum type="alphaLcParenR"/>
            </a:pPr>
            <a:r>
              <a:rPr lang="en-US" altLang="zh-CN" b="1" dirty="0">
                <a:latin typeface="Times New Roman" panose="02020603050405020304" pitchFamily="18" charset="0"/>
                <a:ea typeface="微软雅黑" panose="020B0503020204020204" pitchFamily="34" charset="-122"/>
              </a:rPr>
              <a:t>TJA1100</a:t>
            </a:r>
            <a:r>
              <a:rPr lang="zh-CN" altLang="en-US" b="1" dirty="0">
                <a:latin typeface="Times New Roman" panose="02020603050405020304" pitchFamily="18" charset="0"/>
                <a:ea typeface="微软雅黑" panose="020B0503020204020204" pitchFamily="34" charset="-122"/>
              </a:rPr>
              <a:t>模式配置电路</a:t>
            </a:r>
            <a:r>
              <a:rPr lang="en-US" altLang="zh-CN" b="1" dirty="0">
                <a:latin typeface="Times New Roman" panose="02020603050405020304" pitchFamily="18" charset="0"/>
                <a:ea typeface="微软雅黑" panose="020B0503020204020204" pitchFamily="34" charset="-122"/>
              </a:rPr>
              <a:t>;</a:t>
            </a:r>
          </a:p>
        </p:txBody>
      </p:sp>
      <p:pic>
        <p:nvPicPr>
          <p:cNvPr id="5125" name="Picture 5" descr="11AT9C89S08ABZTJ2G871(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645" y="4004148"/>
            <a:ext cx="4292255" cy="163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983645" y="5720286"/>
            <a:ext cx="4292255" cy="369332"/>
          </a:xfrm>
          <a:prstGeom prst="rect">
            <a:avLst/>
          </a:prstGeom>
        </p:spPr>
        <p:txBody>
          <a:bodyPr wrap="square">
            <a:spAutoFit/>
          </a:bodyPr>
          <a:lstStyle/>
          <a:p>
            <a:pPr algn="ctr" defTabSz="784225"/>
            <a:r>
              <a:rPr lang="zh-CN" altLang="zh-CN" dirty="0">
                <a:latin typeface="Times New Roman" panose="02020603050405020304" pitchFamily="18" charset="0"/>
                <a:ea typeface="微软雅黑" panose="020B0503020204020204" pitchFamily="34" charset="-122"/>
                <a:cs typeface="+mj-cs"/>
              </a:rPr>
              <a:t>以太网模块接口电路</a:t>
            </a:r>
            <a:endParaRPr lang="zh-CN" altLang="en-US" dirty="0">
              <a:latin typeface="Times New Roman" panose="02020603050405020304" pitchFamily="18" charset="0"/>
              <a:ea typeface="微软雅黑" panose="020B0503020204020204" pitchFamily="34" charset="-122"/>
              <a:cs typeface="+mj-cs"/>
            </a:endParaRPr>
          </a:p>
        </p:txBody>
      </p:sp>
      <p:pic>
        <p:nvPicPr>
          <p:cNvPr id="5126" name="图片 167"/>
          <p:cNvPicPr>
            <a:picLocks noChangeAspect="1" noChangeArrowheads="1"/>
          </p:cNvPicPr>
          <p:nvPr/>
        </p:nvPicPr>
        <p:blipFill>
          <a:blip r:embed="rId6" cstate="print">
            <a:extLst>
              <a:ext uri="{28A0092B-C50C-407E-A947-70E740481C1C}">
                <a14:useLocalDpi xmlns:a14="http://schemas.microsoft.com/office/drawing/2010/main" val="0"/>
              </a:ext>
            </a:extLst>
          </a:blip>
          <a:srcRect l="13408" t="3130" r="13933" b="12659"/>
          <a:stretch>
            <a:fillRect/>
          </a:stretch>
        </p:blipFill>
        <p:spPr bwMode="auto">
          <a:xfrm>
            <a:off x="3215800" y="1510867"/>
            <a:ext cx="2758294" cy="1773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215800" y="3441903"/>
            <a:ext cx="2758294" cy="369332"/>
          </a:xfrm>
          <a:prstGeom prst="rect">
            <a:avLst/>
          </a:prstGeom>
        </p:spPr>
        <p:txBody>
          <a:bodyPr wrap="square">
            <a:spAutoFit/>
          </a:bodyPr>
          <a:lstStyle/>
          <a:p>
            <a:pPr algn="ctr" defTabSz="784225"/>
            <a:r>
              <a:rPr lang="zh-CN" altLang="zh-CN" dirty="0">
                <a:latin typeface="Times New Roman" panose="02020603050405020304" pitchFamily="18" charset="0"/>
                <a:ea typeface="微软雅黑" panose="020B0503020204020204" pitchFamily="34" charset="-122"/>
                <a:cs typeface="+mj-cs"/>
              </a:rPr>
              <a:t>以太网模块输出波形</a:t>
            </a:r>
            <a:endParaRPr lang="zh-CN" altLang="en-US" dirty="0">
              <a:latin typeface="Times New Roman" panose="02020603050405020304" pitchFamily="18" charset="0"/>
              <a:ea typeface="微软雅黑" panose="020B0503020204020204" pitchFamily="34" charset="-122"/>
              <a:cs typeface="+mj-cs"/>
            </a:endParaRPr>
          </a:p>
        </p:txBody>
      </p:sp>
      <p:sp>
        <p:nvSpPr>
          <p:cNvPr id="15" name="矩形 14"/>
          <p:cNvSpPr/>
          <p:nvPr/>
        </p:nvSpPr>
        <p:spPr>
          <a:xfrm>
            <a:off x="7032064" y="3906829"/>
            <a:ext cx="4104285" cy="2585323"/>
          </a:xfrm>
          <a:prstGeom prst="rect">
            <a:avLst/>
          </a:prstGeom>
        </p:spPr>
        <p:txBody>
          <a:bodyPr wrap="square">
            <a:spAutoFit/>
          </a:bodyPr>
          <a:lstStyle/>
          <a:p>
            <a:pPr algn="just">
              <a:spcAft>
                <a:spcPts val="0"/>
              </a:spcAft>
            </a:pPr>
            <a:r>
              <a:rPr lang="zh-CN" altLang="en-US" b="1" dirty="0">
                <a:latin typeface="Times New Roman" panose="02020603050405020304" pitchFamily="18" charset="0"/>
                <a:ea typeface="微软雅黑" panose="020B0503020204020204" pitchFamily="34" charset="-122"/>
              </a:rPr>
              <a:t>以太网模块接口电路</a:t>
            </a:r>
            <a:r>
              <a:rPr lang="zh-CN" altLang="zh-CN" b="1" dirty="0">
                <a:latin typeface="Times New Roman" panose="02020603050405020304" pitchFamily="18" charset="0"/>
                <a:ea typeface="微软雅黑" panose="020B0503020204020204" pitchFamily="34" charset="-122"/>
              </a:rPr>
              <a:t>采用</a:t>
            </a:r>
            <a:r>
              <a:rPr lang="en-US" altLang="zh-CN" b="1" dirty="0">
                <a:latin typeface="Times New Roman" panose="02020603050405020304" pitchFamily="18" charset="0"/>
                <a:ea typeface="微软雅黑" panose="020B0503020204020204" pitchFamily="34" charset="-122"/>
              </a:rPr>
              <a:t>NXP</a:t>
            </a:r>
            <a:r>
              <a:rPr lang="zh-CN" altLang="zh-CN" b="1" dirty="0">
                <a:latin typeface="Times New Roman" panose="02020603050405020304" pitchFamily="18" charset="0"/>
                <a:ea typeface="微软雅黑" panose="020B0503020204020204" pitchFamily="34" charset="-122"/>
              </a:rPr>
              <a:t>手册中推荐电路，通过电感，电阻等元件对匹配波形阻抗，成功解决接口电路波形反射问题</a:t>
            </a:r>
            <a:r>
              <a:rPr lang="zh-CN" altLang="en-US" b="1" dirty="0">
                <a:latin typeface="Times New Roman" panose="02020603050405020304" pitchFamily="18" charset="0"/>
                <a:ea typeface="微软雅黑" panose="020B0503020204020204" pitchFamily="34" charset="-122"/>
              </a:rPr>
              <a:t>，模块可以正常工作。</a:t>
            </a:r>
            <a:endParaRPr lang="en-US" altLang="zh-CN" b="1" dirty="0">
              <a:latin typeface="Times New Roman" panose="02020603050405020304" pitchFamily="18" charset="0"/>
              <a:ea typeface="微软雅黑" panose="020B0503020204020204" pitchFamily="34" charset="-122"/>
            </a:endParaRPr>
          </a:p>
          <a:p>
            <a:pPr algn="just">
              <a:spcAft>
                <a:spcPts val="0"/>
              </a:spcAft>
            </a:pPr>
            <a:r>
              <a:rPr lang="en-US" altLang="zh-CN" b="1" dirty="0">
                <a:latin typeface="Times New Roman" panose="02020603050405020304" pitchFamily="18" charset="0"/>
                <a:ea typeface="微软雅黑" panose="020B0503020204020204" pitchFamily="34" charset="-122"/>
              </a:rPr>
              <a:t>NXP</a:t>
            </a:r>
            <a:r>
              <a:rPr lang="zh-CN" altLang="en-US" b="1" dirty="0">
                <a:latin typeface="Times New Roman" panose="02020603050405020304" pitchFamily="18" charset="0"/>
                <a:ea typeface="微软雅黑" panose="020B0503020204020204" pitchFamily="34" charset="-122"/>
              </a:rPr>
              <a:t>提供两种接口电路，旧的电路可以正常和博通芯片连接，而新的电路在连接时会出现</a:t>
            </a:r>
            <a:r>
              <a:rPr lang="en-US" altLang="zh-CN" b="1" dirty="0">
                <a:latin typeface="Times New Roman" panose="02020603050405020304" pitchFamily="18" charset="0"/>
                <a:ea typeface="微软雅黑" panose="020B0503020204020204" pitchFamily="34" charset="-122"/>
              </a:rPr>
              <a:t>TJA1100</a:t>
            </a:r>
            <a:r>
              <a:rPr lang="zh-CN" altLang="en-US" b="1" dirty="0">
                <a:latin typeface="Times New Roman" panose="02020603050405020304" pitchFamily="18" charset="0"/>
                <a:ea typeface="微软雅黑" panose="020B0503020204020204" pitchFamily="34" charset="-122"/>
              </a:rPr>
              <a:t>只能作</a:t>
            </a:r>
            <a:r>
              <a:rPr lang="en-US" altLang="zh-CN" b="1" dirty="0">
                <a:latin typeface="Times New Roman" panose="02020603050405020304" pitchFamily="18" charset="0"/>
                <a:ea typeface="微软雅黑" panose="020B0503020204020204" pitchFamily="34" charset="-122"/>
              </a:rPr>
              <a:t>MASTER</a:t>
            </a:r>
            <a:r>
              <a:rPr lang="zh-CN" altLang="en-US" b="1" dirty="0">
                <a:latin typeface="Times New Roman" panose="02020603050405020304" pitchFamily="18" charset="0"/>
                <a:ea typeface="微软雅黑" panose="020B0503020204020204" pitchFamily="34" charset="-122"/>
              </a:rPr>
              <a:t>，不能作</a:t>
            </a:r>
            <a:r>
              <a:rPr lang="en-US" altLang="zh-CN" b="1" dirty="0">
                <a:latin typeface="Times New Roman" panose="02020603050405020304" pitchFamily="18" charset="0"/>
                <a:ea typeface="微软雅黑" panose="020B0503020204020204" pitchFamily="34" charset="-122"/>
              </a:rPr>
              <a:t>SLAVE</a:t>
            </a:r>
            <a:r>
              <a:rPr lang="zh-CN" altLang="en-US" b="1" dirty="0">
                <a:latin typeface="Times New Roman" panose="02020603050405020304" pitchFamily="18" charset="0"/>
                <a:ea typeface="微软雅黑" panose="020B0503020204020204" pitchFamily="34" charset="-122"/>
              </a:rPr>
              <a:t>的问题，该问题尚待与</a:t>
            </a:r>
            <a:r>
              <a:rPr lang="en-US" altLang="zh-CN" b="1" dirty="0">
                <a:latin typeface="Times New Roman" panose="02020603050405020304" pitchFamily="18" charset="0"/>
                <a:ea typeface="微软雅黑" panose="020B0503020204020204" pitchFamily="34" charset="-122"/>
              </a:rPr>
              <a:t>NXP</a:t>
            </a:r>
            <a:r>
              <a:rPr lang="zh-CN" altLang="en-US" b="1" dirty="0">
                <a:latin typeface="Times New Roman" panose="02020603050405020304" pitchFamily="18" charset="0"/>
                <a:ea typeface="微软雅黑" panose="020B0503020204020204" pitchFamily="34" charset="-122"/>
              </a:rPr>
              <a:t>沟通</a:t>
            </a:r>
          </a:p>
        </p:txBody>
      </p:sp>
      <p:sp>
        <p:nvSpPr>
          <p:cNvPr id="24" name="椭圆 23"/>
          <p:cNvSpPr/>
          <p:nvPr/>
        </p:nvSpPr>
        <p:spPr bwMode="auto">
          <a:xfrm>
            <a:off x="6528030" y="1553774"/>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25" name="椭圆 24"/>
          <p:cNvSpPr/>
          <p:nvPr/>
        </p:nvSpPr>
        <p:spPr bwMode="auto">
          <a:xfrm>
            <a:off x="6528030" y="3943866"/>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097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17</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757167" y="692810"/>
            <a:ext cx="10596633"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音频模块制作</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4" name="文本框 3"/>
          <p:cNvSpPr txBox="1"/>
          <p:nvPr/>
        </p:nvSpPr>
        <p:spPr>
          <a:xfrm>
            <a:off x="983644" y="4653085"/>
            <a:ext cx="4968345" cy="923330"/>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音频模块采用</a:t>
            </a:r>
            <a:r>
              <a:rPr lang="en-US" altLang="zh-CN" dirty="0">
                <a:latin typeface="Times New Roman" panose="02020603050405020304" pitchFamily="18" charset="0"/>
                <a:ea typeface="微软雅黑" panose="020B0503020204020204" pitchFamily="34" charset="-122"/>
              </a:rPr>
              <a:t>VS1053</a:t>
            </a:r>
            <a:r>
              <a:rPr lang="zh-CN" altLang="en-US" dirty="0">
                <a:latin typeface="Times New Roman" panose="02020603050405020304" pitchFamily="18" charset="0"/>
                <a:ea typeface="微软雅黑" panose="020B0503020204020204" pitchFamily="34" charset="-122"/>
              </a:rPr>
              <a:t>高性能音频编解码模块，该模块可以通过单片机</a:t>
            </a:r>
            <a:r>
              <a:rPr lang="en-US" altLang="zh-CN" dirty="0">
                <a:latin typeface="Times New Roman" panose="02020603050405020304" pitchFamily="18" charset="0"/>
                <a:ea typeface="微软雅黑" panose="020B0503020204020204" pitchFamily="34" charset="-122"/>
              </a:rPr>
              <a:t>SPI</a:t>
            </a:r>
            <a:r>
              <a:rPr lang="zh-CN" altLang="en-US" dirty="0">
                <a:latin typeface="Times New Roman" panose="02020603050405020304" pitchFamily="18" charset="0"/>
                <a:ea typeface="微软雅黑" panose="020B0503020204020204" pitchFamily="34" charset="-122"/>
              </a:rPr>
              <a:t>方式控制其实现音乐播放，录音等功能。</a:t>
            </a:r>
          </a:p>
        </p:txBody>
      </p:sp>
      <p:pic>
        <p:nvPicPr>
          <p:cNvPr id="5" name="图片 4"/>
          <p:cNvPicPr>
            <a:picLocks noChangeAspect="1"/>
          </p:cNvPicPr>
          <p:nvPr/>
        </p:nvPicPr>
        <p:blipFill>
          <a:blip r:embed="rId3"/>
          <a:stretch>
            <a:fillRect/>
          </a:stretch>
        </p:blipFill>
        <p:spPr>
          <a:xfrm>
            <a:off x="2135725" y="1587697"/>
            <a:ext cx="1728120" cy="2636302"/>
          </a:xfrm>
          <a:prstGeom prst="rect">
            <a:avLst/>
          </a:prstGeom>
        </p:spPr>
      </p:pic>
      <p:pic>
        <p:nvPicPr>
          <p:cNvPr id="7" name="图片 6"/>
          <p:cNvPicPr>
            <a:picLocks noChangeAspect="1"/>
          </p:cNvPicPr>
          <p:nvPr/>
        </p:nvPicPr>
        <p:blipFill>
          <a:blip r:embed="rId4"/>
          <a:stretch>
            <a:fillRect/>
          </a:stretch>
        </p:blipFill>
        <p:spPr>
          <a:xfrm>
            <a:off x="6248201" y="2113252"/>
            <a:ext cx="4724797" cy="2196298"/>
          </a:xfrm>
          <a:prstGeom prst="rect">
            <a:avLst/>
          </a:prstGeom>
        </p:spPr>
      </p:pic>
      <p:sp>
        <p:nvSpPr>
          <p:cNvPr id="11" name="文本框 10"/>
          <p:cNvSpPr txBox="1"/>
          <p:nvPr/>
        </p:nvSpPr>
        <p:spPr>
          <a:xfrm>
            <a:off x="5807980" y="1403031"/>
            <a:ext cx="4968345" cy="369332"/>
          </a:xfrm>
          <a:prstGeom prst="rect">
            <a:avLst/>
          </a:prstGeom>
          <a:noFill/>
        </p:spPr>
        <p:txBody>
          <a:bodyPr wrap="square" rtlCol="0">
            <a:spAutoFit/>
          </a:bodyPr>
          <a:lstStyle/>
          <a:p>
            <a:r>
              <a:rPr lang="en-US" altLang="zh-CN" dirty="0"/>
              <a:t>VS1053</a:t>
            </a:r>
            <a:r>
              <a:rPr lang="zh-CN" altLang="en-US" dirty="0"/>
              <a:t>与</a:t>
            </a:r>
            <a:r>
              <a:rPr lang="en-US" altLang="zh-CN" dirty="0"/>
              <a:t>MPC5604E</a:t>
            </a:r>
            <a:r>
              <a:rPr lang="zh-CN" altLang="en-US" dirty="0"/>
              <a:t>的连接</a:t>
            </a:r>
          </a:p>
        </p:txBody>
      </p:sp>
      <p:sp>
        <p:nvSpPr>
          <p:cNvPr id="12" name="文本框 11"/>
          <p:cNvSpPr txBox="1"/>
          <p:nvPr/>
        </p:nvSpPr>
        <p:spPr>
          <a:xfrm>
            <a:off x="6600035" y="4671728"/>
            <a:ext cx="4968345" cy="646331"/>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rPr>
              <a:t>MPC5604E</a:t>
            </a:r>
            <a:r>
              <a:rPr lang="zh-CN" altLang="en-US" dirty="0">
                <a:latin typeface="Times New Roman" panose="02020603050405020304" pitchFamily="18" charset="0"/>
                <a:ea typeface="微软雅黑" panose="020B0503020204020204" pitchFamily="34" charset="-122"/>
              </a:rPr>
              <a:t>一共需要</a:t>
            </a:r>
            <a:r>
              <a:rPr lang="en-US" altLang="zh-CN" dirty="0">
                <a:latin typeface="Times New Roman" panose="02020603050405020304" pitchFamily="18" charset="0"/>
                <a:ea typeface="微软雅黑" panose="020B0503020204020204" pitchFamily="34" charset="-122"/>
              </a:rPr>
              <a:t>7</a:t>
            </a:r>
            <a:r>
              <a:rPr lang="zh-CN" altLang="en-US" dirty="0">
                <a:latin typeface="Times New Roman" panose="02020603050405020304" pitchFamily="18" charset="0"/>
                <a:ea typeface="微软雅黑" panose="020B0503020204020204" pitchFamily="34" charset="-122"/>
              </a:rPr>
              <a:t>个</a:t>
            </a:r>
            <a:r>
              <a:rPr lang="en-US" altLang="zh-CN" dirty="0">
                <a:latin typeface="Times New Roman" panose="02020603050405020304" pitchFamily="18" charset="0"/>
                <a:ea typeface="微软雅黑" panose="020B0503020204020204" pitchFamily="34" charset="-122"/>
              </a:rPr>
              <a:t>IO</a:t>
            </a:r>
            <a:r>
              <a:rPr lang="zh-CN" altLang="en-US" dirty="0">
                <a:latin typeface="Times New Roman" panose="02020603050405020304" pitchFamily="18" charset="0"/>
                <a:ea typeface="微软雅黑" panose="020B0503020204020204" pitchFamily="34" charset="-122"/>
              </a:rPr>
              <a:t>与</a:t>
            </a:r>
            <a:r>
              <a:rPr lang="en-US" altLang="zh-CN" dirty="0">
                <a:latin typeface="Times New Roman" panose="02020603050405020304" pitchFamily="18" charset="0"/>
                <a:ea typeface="微软雅黑" panose="020B0503020204020204" pitchFamily="34" charset="-122"/>
              </a:rPr>
              <a:t>VS1053</a:t>
            </a:r>
            <a:r>
              <a:rPr lang="zh-CN" altLang="en-US" dirty="0">
                <a:latin typeface="Times New Roman" panose="02020603050405020304" pitchFamily="18" charset="0"/>
                <a:ea typeface="微软雅黑" panose="020B0503020204020204" pitchFamily="34" charset="-122"/>
              </a:rPr>
              <a:t>模块进行通信，包括</a:t>
            </a:r>
            <a:r>
              <a:rPr lang="en-US" altLang="zh-CN" dirty="0">
                <a:latin typeface="Times New Roman" panose="02020603050405020304" pitchFamily="18" charset="0"/>
                <a:ea typeface="微软雅黑" panose="020B0503020204020204" pitchFamily="34" charset="-122"/>
              </a:rPr>
              <a:t>3</a:t>
            </a:r>
            <a:r>
              <a:rPr lang="zh-CN" altLang="en-US" dirty="0">
                <a:latin typeface="Times New Roman" panose="02020603050405020304" pitchFamily="18" charset="0"/>
                <a:ea typeface="微软雅黑" panose="020B0503020204020204" pitchFamily="34" charset="-122"/>
              </a:rPr>
              <a:t>个</a:t>
            </a:r>
            <a:r>
              <a:rPr lang="en-US" altLang="zh-CN" dirty="0">
                <a:latin typeface="Times New Roman" panose="02020603050405020304" pitchFamily="18" charset="0"/>
                <a:ea typeface="微软雅黑" panose="020B0503020204020204" pitchFamily="34" charset="-122"/>
              </a:rPr>
              <a:t>SPI</a:t>
            </a:r>
            <a:r>
              <a:rPr lang="zh-CN" altLang="en-US" dirty="0">
                <a:latin typeface="Times New Roman" panose="02020603050405020304" pitchFamily="18" charset="0"/>
                <a:ea typeface="微软雅黑" panose="020B0503020204020204" pitchFamily="34" charset="-122"/>
              </a:rPr>
              <a:t>通信线</a:t>
            </a:r>
          </a:p>
        </p:txBody>
      </p:sp>
      <p:sp>
        <p:nvSpPr>
          <p:cNvPr id="13" name="椭圆 12"/>
          <p:cNvSpPr/>
          <p:nvPr/>
        </p:nvSpPr>
        <p:spPr bwMode="auto">
          <a:xfrm>
            <a:off x="609262" y="4701396"/>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14" name="椭圆 13"/>
          <p:cNvSpPr/>
          <p:nvPr/>
        </p:nvSpPr>
        <p:spPr bwMode="auto">
          <a:xfrm>
            <a:off x="6243216" y="4696453"/>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18584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18</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757167" y="692810"/>
            <a:ext cx="10596633"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视频模块制作                           主控模块制作</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911640" y="4709208"/>
            <a:ext cx="3528245" cy="923330"/>
          </a:xfrm>
          <a:prstGeom prst="rect">
            <a:avLst/>
          </a:prstGeom>
        </p:spPr>
        <p:txBody>
          <a:bodyPr wrap="square">
            <a:spAutoFit/>
          </a:bodyPr>
          <a:lstStyle/>
          <a:p>
            <a:r>
              <a:rPr lang="zh-CN" altLang="en-US" kern="100" dirty="0">
                <a:latin typeface="Times New Roman" panose="02020603050405020304" pitchFamily="18" charset="0"/>
              </a:rPr>
              <a:t>摄像头节点：</a:t>
            </a:r>
            <a:r>
              <a:rPr lang="en-US" altLang="zh-CN" kern="100" dirty="0">
                <a:latin typeface="Times New Roman" panose="02020603050405020304" pitchFamily="18" charset="0"/>
              </a:rPr>
              <a:t>MPC5604E</a:t>
            </a:r>
            <a:r>
              <a:rPr lang="zh-CN" altLang="zh-CN" kern="100" dirty="0">
                <a:latin typeface="Times New Roman" panose="02020603050405020304" pitchFamily="18" charset="0"/>
                <a:cs typeface="Times New Roman" panose="02020603050405020304" pitchFamily="18" charset="0"/>
              </a:rPr>
              <a:t>将摄像头采样后直接通过以太网发送给主控节点。</a:t>
            </a:r>
            <a:endParaRPr lang="zh-CN" altLang="en-US" dirty="0"/>
          </a:p>
        </p:txBody>
      </p:sp>
      <p:sp>
        <p:nvSpPr>
          <p:cNvPr id="7" name="椭圆 6"/>
          <p:cNvSpPr/>
          <p:nvPr/>
        </p:nvSpPr>
        <p:spPr bwMode="auto">
          <a:xfrm>
            <a:off x="511074" y="4709208"/>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4" name="Rectangle 5"/>
          <p:cNvSpPr>
            <a:spLocks noChangeArrowheads="1"/>
          </p:cNvSpPr>
          <p:nvPr/>
        </p:nvSpPr>
        <p:spPr bwMode="auto">
          <a:xfrm>
            <a:off x="5375950" y="18448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5159935" y="4709208"/>
            <a:ext cx="6096000" cy="646331"/>
          </a:xfrm>
          <a:prstGeom prst="rect">
            <a:avLst/>
          </a:prstGeom>
        </p:spPr>
        <p:txBody>
          <a:bodyPr>
            <a:spAutoFit/>
          </a:bodyPr>
          <a:lstStyle/>
          <a:p>
            <a:r>
              <a:rPr lang="en-US" altLang="zh-CN" kern="100" dirty="0">
                <a:latin typeface="Times New Roman" panose="02020603050405020304" pitchFamily="18" charset="0"/>
              </a:rPr>
              <a:t>PC</a:t>
            </a:r>
            <a:r>
              <a:rPr lang="zh-CN" altLang="en-US" kern="100" dirty="0">
                <a:latin typeface="Times New Roman" panose="02020603050405020304" pitchFamily="18" charset="0"/>
              </a:rPr>
              <a:t>显示：</a:t>
            </a:r>
            <a:r>
              <a:rPr lang="en-US" altLang="zh-CN" kern="100" dirty="0">
                <a:latin typeface="Times New Roman" panose="02020603050405020304" pitchFamily="18" charset="0"/>
              </a:rPr>
              <a:t>PC</a:t>
            </a:r>
            <a:r>
              <a:rPr lang="zh-CN" altLang="zh-CN" kern="100" dirty="0">
                <a:latin typeface="Times New Roman" panose="02020603050405020304" pitchFamily="18" charset="0"/>
                <a:cs typeface="Times New Roman" panose="02020603050405020304" pitchFamily="18" charset="0"/>
              </a:rPr>
              <a:t>端采用</a:t>
            </a:r>
            <a:r>
              <a:rPr lang="en-US" altLang="zh-CN" kern="100" dirty="0">
                <a:latin typeface="Times New Roman" panose="02020603050405020304" pitchFamily="18" charset="0"/>
              </a:rPr>
              <a:t>QT</a:t>
            </a:r>
            <a:r>
              <a:rPr lang="zh-CN" altLang="zh-CN" kern="100" dirty="0">
                <a:latin typeface="Times New Roman" panose="02020603050405020304" pitchFamily="18" charset="0"/>
                <a:cs typeface="Times New Roman" panose="02020603050405020304" pitchFamily="18" charset="0"/>
              </a:rPr>
              <a:t>环境编写，</a:t>
            </a:r>
            <a:r>
              <a:rPr lang="zh-CN" altLang="zh-CN" dirty="0"/>
              <a:t>通过节点转发，以及上位机显示配合 ，即可显示摄像头信息</a:t>
            </a:r>
            <a:endParaRPr lang="zh-CN" altLang="en-US" dirty="0"/>
          </a:p>
        </p:txBody>
      </p:sp>
      <p:sp>
        <p:nvSpPr>
          <p:cNvPr id="11" name="椭圆 10"/>
          <p:cNvSpPr/>
          <p:nvPr/>
        </p:nvSpPr>
        <p:spPr bwMode="auto">
          <a:xfrm>
            <a:off x="4872772" y="4745210"/>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631690" y="1556870"/>
            <a:ext cx="1745880" cy="3012160"/>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6402" t="4853" r="10802" b="4853"/>
          <a:stretch/>
        </p:blipFill>
        <p:spPr>
          <a:xfrm rot="5400000">
            <a:off x="7148799" y="460120"/>
            <a:ext cx="2344688" cy="5170337"/>
          </a:xfrm>
          <a:prstGeom prst="rect">
            <a:avLst/>
          </a:prstGeom>
        </p:spPr>
      </p:pic>
    </p:spTree>
    <p:extLst>
      <p:ext uri="{BB962C8B-B14F-4D97-AF65-F5344CB8AC3E}">
        <p14:creationId xmlns:p14="http://schemas.microsoft.com/office/powerpoint/2010/main" val="251122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19</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757167" y="692810"/>
            <a:ext cx="10596633"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底板制作</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5879985" y="2348925"/>
            <a:ext cx="6096000" cy="1200329"/>
          </a:xfrm>
          <a:prstGeom prst="rect">
            <a:avLst/>
          </a:prstGeom>
        </p:spPr>
        <p:txBody>
          <a:bodyPr>
            <a:spAutoFit/>
          </a:bodyPr>
          <a:lstStyle/>
          <a:p>
            <a:r>
              <a:rPr lang="zh-CN" altLang="en-US" kern="100" dirty="0">
                <a:latin typeface="Times New Roman" panose="02020603050405020304" pitchFamily="18" charset="0"/>
                <a:cs typeface="Times New Roman" panose="02020603050405020304" pitchFamily="18" charset="0"/>
              </a:rPr>
              <a:t>底板</a:t>
            </a:r>
            <a:r>
              <a:rPr lang="zh-CN" altLang="zh-CN" kern="100" dirty="0">
                <a:latin typeface="Times New Roman" panose="02020603050405020304" pitchFamily="18" charset="0"/>
                <a:cs typeface="Times New Roman" panose="02020603050405020304" pitchFamily="18" charset="0"/>
              </a:rPr>
              <a:t>作用在于连接</a:t>
            </a:r>
            <a:r>
              <a:rPr lang="en-US" altLang="zh-CN" kern="100" dirty="0">
                <a:latin typeface="Times New Roman" panose="02020603050405020304" pitchFamily="18" charset="0"/>
              </a:rPr>
              <a:t>TJA1100</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rPr>
              <a:t>SJA1105</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rPr>
              <a:t>MPC5604E</a:t>
            </a:r>
            <a:r>
              <a:rPr lang="zh-CN" altLang="en-US" kern="100" dirty="0">
                <a:latin typeface="Times New Roman" panose="02020603050405020304" pitchFamily="18" charset="0"/>
                <a:cs typeface="Times New Roman" panose="02020603050405020304" pitchFamily="18" charset="0"/>
              </a:rPr>
              <a:t>，</a:t>
            </a:r>
            <a:r>
              <a:rPr lang="zh-CN" altLang="zh-CN" kern="100" dirty="0">
                <a:latin typeface="Times New Roman" panose="02020603050405020304" pitchFamily="18" charset="0"/>
                <a:cs typeface="Times New Roman" panose="02020603050405020304" pitchFamily="18" charset="0"/>
              </a:rPr>
              <a:t>摄像头</a:t>
            </a:r>
            <a:r>
              <a:rPr lang="zh-CN" altLang="en-US" kern="100" dirty="0">
                <a:latin typeface="Times New Roman" panose="02020603050405020304" pitchFamily="18" charset="0"/>
                <a:cs typeface="Times New Roman" panose="02020603050405020304" pitchFamily="18" charset="0"/>
              </a:rPr>
              <a:t>和音频解码模块，</a:t>
            </a:r>
            <a:r>
              <a:rPr lang="zh-CN" altLang="zh-CN" dirty="0"/>
              <a:t>其中</a:t>
            </a:r>
            <a:r>
              <a:rPr lang="en-US" altLang="zh-CN" dirty="0"/>
              <a:t>1</a:t>
            </a:r>
            <a:r>
              <a:rPr lang="zh-CN" altLang="zh-CN" dirty="0"/>
              <a:t>、</a:t>
            </a:r>
            <a:r>
              <a:rPr lang="en-US" altLang="zh-CN" dirty="0"/>
              <a:t>2</a:t>
            </a:r>
            <a:r>
              <a:rPr lang="zh-CN" altLang="zh-CN" dirty="0"/>
              <a:t>为</a:t>
            </a:r>
            <a:r>
              <a:rPr lang="en-US" altLang="zh-CN" dirty="0"/>
              <a:t>TJA1100</a:t>
            </a:r>
            <a:r>
              <a:rPr lang="zh-CN" altLang="zh-CN" dirty="0"/>
              <a:t>收发器模块，</a:t>
            </a:r>
            <a:r>
              <a:rPr lang="en-US" altLang="zh-CN" dirty="0"/>
              <a:t>3</a:t>
            </a:r>
            <a:r>
              <a:rPr lang="zh-CN" altLang="zh-CN" dirty="0"/>
              <a:t>为交换机核心板，</a:t>
            </a:r>
            <a:r>
              <a:rPr lang="en-US" altLang="zh-CN" dirty="0"/>
              <a:t>4</a:t>
            </a:r>
            <a:r>
              <a:rPr lang="zh-CN" altLang="zh-CN" dirty="0"/>
              <a:t>为</a:t>
            </a:r>
            <a:r>
              <a:rPr lang="en-US" altLang="zh-CN" dirty="0"/>
              <a:t>MPC5604E</a:t>
            </a:r>
            <a:r>
              <a:rPr lang="zh-CN" altLang="zh-CN" dirty="0"/>
              <a:t>核心版，</a:t>
            </a:r>
            <a:r>
              <a:rPr lang="en-US" altLang="zh-CN" dirty="0"/>
              <a:t>5</a:t>
            </a:r>
            <a:r>
              <a:rPr lang="zh-CN" altLang="zh-CN" dirty="0"/>
              <a:t>为摄像头模块。除此外还有电源，开关，调试接口等常规电路</a:t>
            </a:r>
            <a:r>
              <a:rPr lang="zh-CN" altLang="en-US" dirty="0"/>
              <a:t>。</a:t>
            </a:r>
          </a:p>
        </p:txBody>
      </p:sp>
      <p:pic>
        <p:nvPicPr>
          <p:cNvPr id="3074" name="Picture 2"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640" y="2329645"/>
            <a:ext cx="420052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p:nvPr/>
        </p:nvSpPr>
        <p:spPr bwMode="auto">
          <a:xfrm>
            <a:off x="5519960" y="2420930"/>
            <a:ext cx="287163" cy="287163"/>
          </a:xfrm>
          <a:prstGeom prst="ellipse">
            <a:avLst/>
          </a:prstGeom>
          <a:solidFill>
            <a:srgbClr val="21A3D0"/>
          </a:solidFill>
          <a:ln w="9525" cap="flat" cmpd="sng" algn="ctr">
            <a:solidFill>
              <a:srgbClr val="21A3D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
        <p:nvSpPr>
          <p:cNvPr id="7" name="矩形 6"/>
          <p:cNvSpPr/>
          <p:nvPr/>
        </p:nvSpPr>
        <p:spPr>
          <a:xfrm>
            <a:off x="5807123" y="4305789"/>
            <a:ext cx="6096000" cy="646331"/>
          </a:xfrm>
          <a:prstGeom prst="rect">
            <a:avLst/>
          </a:prstGeom>
        </p:spPr>
        <p:txBody>
          <a:bodyPr>
            <a:spAutoFit/>
          </a:bodyPr>
          <a:lstStyle/>
          <a:p>
            <a:r>
              <a:rPr lang="zh-CN" altLang="en-US" kern="100" dirty="0">
                <a:latin typeface="Times New Roman" panose="02020603050405020304" pitchFamily="18" charset="0"/>
                <a:cs typeface="Times New Roman" panose="02020603050405020304" pitchFamily="18" charset="0"/>
              </a:rPr>
              <a:t>一共有三种底板，摄像头底板，主控节点底板以及音频节点底板</a:t>
            </a:r>
            <a:endParaRPr lang="zh-CN" altLang="en-US" dirty="0"/>
          </a:p>
        </p:txBody>
      </p:sp>
      <p:sp>
        <p:nvSpPr>
          <p:cNvPr id="8" name="椭圆 7"/>
          <p:cNvSpPr/>
          <p:nvPr/>
        </p:nvSpPr>
        <p:spPr bwMode="auto">
          <a:xfrm>
            <a:off x="5519960" y="4305789"/>
            <a:ext cx="287163" cy="287163"/>
          </a:xfrm>
          <a:prstGeom prst="ellipse">
            <a:avLst/>
          </a:prstGeom>
          <a:solidFill>
            <a:srgbClr val="92D050"/>
          </a:solidFill>
          <a:ln w="9525" cap="flat" cmpd="sng" algn="ctr">
            <a:solidFill>
              <a:srgbClr val="92D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a:ln>
                <a:solidFill>
                  <a:srgbClr val="21A3D0"/>
                </a:solidFill>
              </a:ln>
              <a:solidFill>
                <a:srgbClr val="21A3D0"/>
              </a:solidFill>
              <a:effectLst/>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07621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a:t>
            </a:fld>
            <a:endParaRPr lang="zh-CN" altLang="en-US" sz="1800" dirty="0">
              <a:solidFill>
                <a:schemeClr val="tx1"/>
              </a:solidFill>
              <a:latin typeface="Times New Roman" panose="02020603050405020304" pitchFamily="18" charset="0"/>
            </a:endParaRPr>
          </a:p>
        </p:txBody>
      </p:sp>
      <p:sp>
        <p:nvSpPr>
          <p:cNvPr id="5" name="Freeform 11"/>
          <p:cNvSpPr>
            <a:spLocks/>
          </p:cNvSpPr>
          <p:nvPr/>
        </p:nvSpPr>
        <p:spPr bwMode="auto">
          <a:xfrm>
            <a:off x="2847847" y="1910091"/>
            <a:ext cx="892175" cy="112712"/>
          </a:xfrm>
          <a:custGeom>
            <a:avLst/>
            <a:gdLst>
              <a:gd name="T0" fmla="*/ 66115879 w 1156"/>
              <a:gd name="T1" fmla="*/ 0 h 142"/>
              <a:gd name="T2" fmla="*/ 622444874 w 1156"/>
              <a:gd name="T3" fmla="*/ 0 h 142"/>
              <a:gd name="T4" fmla="*/ 688560753 w 1156"/>
              <a:gd name="T5" fmla="*/ 89464753 h 142"/>
              <a:gd name="T6" fmla="*/ 0 w 1156"/>
              <a:gd name="T7" fmla="*/ 89464753 h 142"/>
              <a:gd name="T8" fmla="*/ 66115879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21A3D0"/>
          </a:solidFill>
          <a:ln>
            <a:noFill/>
          </a:ln>
          <a:extLst/>
        </p:spPr>
        <p:txBody>
          <a:bodyPr/>
          <a:lstStyle/>
          <a:p>
            <a:endParaRPr lang="zh-CN" altLang="en-US">
              <a:latin typeface="Times New Roman" panose="02020603050405020304" pitchFamily="18" charset="0"/>
              <a:ea typeface="微软雅黑" panose="020B0503020204020204" pitchFamily="34" charset="-122"/>
            </a:endParaRPr>
          </a:p>
        </p:txBody>
      </p:sp>
      <p:sp>
        <p:nvSpPr>
          <p:cNvPr id="6" name="Freeform 10"/>
          <p:cNvSpPr>
            <a:spLocks/>
          </p:cNvSpPr>
          <p:nvPr/>
        </p:nvSpPr>
        <p:spPr bwMode="auto">
          <a:xfrm>
            <a:off x="2684334" y="1998993"/>
            <a:ext cx="6692900" cy="701675"/>
          </a:xfrm>
          <a:custGeom>
            <a:avLst/>
            <a:gdLst>
              <a:gd name="T0" fmla="*/ 57724334 w 8676"/>
              <a:gd name="T1" fmla="*/ 0 h 884"/>
              <a:gd name="T2" fmla="*/ 2147483647 w 8676"/>
              <a:gd name="T3" fmla="*/ 0 h 884"/>
              <a:gd name="T4" fmla="*/ 2147483647 w 8676"/>
              <a:gd name="T5" fmla="*/ 127268288 h 884"/>
              <a:gd name="T6" fmla="*/ 2147483647 w 8676"/>
              <a:gd name="T7" fmla="*/ 496470781 h 884"/>
              <a:gd name="T8" fmla="*/ 2147483647 w 8676"/>
              <a:gd name="T9" fmla="*/ 556954531 h 884"/>
              <a:gd name="T10" fmla="*/ 57724334 w 8676"/>
              <a:gd name="T11" fmla="*/ 556954531 h 884"/>
              <a:gd name="T12" fmla="*/ 0 w 8676"/>
              <a:gd name="T13" fmla="*/ 496470781 h 884"/>
              <a:gd name="T14" fmla="*/ 0 w 8676"/>
              <a:gd name="T15" fmla="*/ 60483750 h 884"/>
              <a:gd name="T16" fmla="*/ 57724334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endParaRPr lang="zh-CN" altLang="en-US">
              <a:latin typeface="Times New Roman" panose="02020603050405020304" pitchFamily="18" charset="0"/>
              <a:ea typeface="微软雅黑" panose="020B0503020204020204" pitchFamily="34" charset="-122"/>
            </a:endParaRPr>
          </a:p>
        </p:txBody>
      </p:sp>
      <p:sp>
        <p:nvSpPr>
          <p:cNvPr id="7" name="Rectangle 12"/>
          <p:cNvSpPr>
            <a:spLocks noChangeArrowheads="1"/>
          </p:cNvSpPr>
          <p:nvPr/>
        </p:nvSpPr>
        <p:spPr bwMode="auto">
          <a:xfrm>
            <a:off x="2933574" y="1910092"/>
            <a:ext cx="720725" cy="738187"/>
          </a:xfrm>
          <a:prstGeom prst="rect">
            <a:avLst/>
          </a:prstGeom>
          <a:solidFill>
            <a:srgbClr val="21A3D0"/>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latin typeface="Times New Roman" panose="02020603050405020304" pitchFamily="18" charset="0"/>
              <a:ea typeface="微软雅黑" panose="020B0503020204020204" pitchFamily="34" charset="-122"/>
            </a:endParaRPr>
          </a:p>
        </p:txBody>
      </p:sp>
      <p:sp>
        <p:nvSpPr>
          <p:cNvPr id="8" name="Freeform 11"/>
          <p:cNvSpPr>
            <a:spLocks/>
          </p:cNvSpPr>
          <p:nvPr/>
        </p:nvSpPr>
        <p:spPr bwMode="auto">
          <a:xfrm>
            <a:off x="2847847" y="2930855"/>
            <a:ext cx="892175" cy="112713"/>
          </a:xfrm>
          <a:custGeom>
            <a:avLst/>
            <a:gdLst>
              <a:gd name="T0" fmla="*/ 66115879 w 1156"/>
              <a:gd name="T1" fmla="*/ 0 h 142"/>
              <a:gd name="T2" fmla="*/ 622444874 w 1156"/>
              <a:gd name="T3" fmla="*/ 0 h 142"/>
              <a:gd name="T4" fmla="*/ 688560753 w 1156"/>
              <a:gd name="T5" fmla="*/ 89466341 h 142"/>
              <a:gd name="T6" fmla="*/ 0 w 1156"/>
              <a:gd name="T7" fmla="*/ 89466341 h 142"/>
              <a:gd name="T8" fmla="*/ 66115879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FED31E"/>
          </a:solidFill>
          <a:ln>
            <a:noFill/>
          </a:ln>
          <a:extLst/>
        </p:spPr>
        <p:txBody>
          <a:bodyPr/>
          <a:lstStyle/>
          <a:p>
            <a:endParaRPr lang="zh-CN" altLang="en-US">
              <a:latin typeface="Times New Roman" panose="02020603050405020304" pitchFamily="18" charset="0"/>
              <a:ea typeface="微软雅黑" panose="020B0503020204020204" pitchFamily="34" charset="-122"/>
            </a:endParaRPr>
          </a:p>
        </p:txBody>
      </p:sp>
      <p:sp>
        <p:nvSpPr>
          <p:cNvPr id="9" name="Freeform 10"/>
          <p:cNvSpPr>
            <a:spLocks/>
          </p:cNvSpPr>
          <p:nvPr/>
        </p:nvSpPr>
        <p:spPr bwMode="auto">
          <a:xfrm>
            <a:off x="2684334" y="3019756"/>
            <a:ext cx="6692900" cy="701675"/>
          </a:xfrm>
          <a:custGeom>
            <a:avLst/>
            <a:gdLst>
              <a:gd name="T0" fmla="*/ 57724334 w 8676"/>
              <a:gd name="T1" fmla="*/ 0 h 884"/>
              <a:gd name="T2" fmla="*/ 2147483647 w 8676"/>
              <a:gd name="T3" fmla="*/ 0 h 884"/>
              <a:gd name="T4" fmla="*/ 2147483647 w 8676"/>
              <a:gd name="T5" fmla="*/ 127268288 h 884"/>
              <a:gd name="T6" fmla="*/ 2147483647 w 8676"/>
              <a:gd name="T7" fmla="*/ 496470781 h 884"/>
              <a:gd name="T8" fmla="*/ 2147483647 w 8676"/>
              <a:gd name="T9" fmla="*/ 556954531 h 884"/>
              <a:gd name="T10" fmla="*/ 57724334 w 8676"/>
              <a:gd name="T11" fmla="*/ 556954531 h 884"/>
              <a:gd name="T12" fmla="*/ 0 w 8676"/>
              <a:gd name="T13" fmla="*/ 496470781 h 884"/>
              <a:gd name="T14" fmla="*/ 0 w 8676"/>
              <a:gd name="T15" fmla="*/ 60483750 h 884"/>
              <a:gd name="T16" fmla="*/ 57724334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endParaRPr lang="zh-CN" altLang="en-US">
              <a:latin typeface="Times New Roman" panose="02020603050405020304" pitchFamily="18" charset="0"/>
              <a:ea typeface="微软雅黑" panose="020B0503020204020204" pitchFamily="34" charset="-122"/>
            </a:endParaRPr>
          </a:p>
        </p:txBody>
      </p:sp>
      <p:sp>
        <p:nvSpPr>
          <p:cNvPr id="10" name="Rectangle 12"/>
          <p:cNvSpPr>
            <a:spLocks noChangeArrowheads="1"/>
          </p:cNvSpPr>
          <p:nvPr/>
        </p:nvSpPr>
        <p:spPr bwMode="auto">
          <a:xfrm>
            <a:off x="2933574" y="2930852"/>
            <a:ext cx="720725" cy="738188"/>
          </a:xfrm>
          <a:prstGeom prst="rect">
            <a:avLst/>
          </a:prstGeom>
          <a:solidFill>
            <a:srgbClr val="FED31E"/>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latin typeface="Times New Roman" panose="02020603050405020304" pitchFamily="18" charset="0"/>
              <a:ea typeface="微软雅黑" panose="020B0503020204020204" pitchFamily="34" charset="-122"/>
            </a:endParaRPr>
          </a:p>
        </p:txBody>
      </p:sp>
      <p:sp>
        <p:nvSpPr>
          <p:cNvPr id="11" name="TextBox 105"/>
          <p:cNvSpPr txBox="1">
            <a:spLocks noChangeArrowheads="1"/>
          </p:cNvSpPr>
          <p:nvPr/>
        </p:nvSpPr>
        <p:spPr bwMode="auto">
          <a:xfrm>
            <a:off x="3863845" y="2060905"/>
            <a:ext cx="28777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rgbClr val="3C3C3C"/>
                </a:solidFill>
                <a:latin typeface="Times New Roman" panose="02020603050405020304" pitchFamily="18" charset="0"/>
                <a:ea typeface="微软雅黑" panose="020B0503020204020204" pitchFamily="34" charset="-122"/>
              </a:rPr>
              <a:t>以太网网络规划</a:t>
            </a:r>
          </a:p>
        </p:txBody>
      </p:sp>
      <p:sp>
        <p:nvSpPr>
          <p:cNvPr id="12" name="TextBox 106"/>
          <p:cNvSpPr txBox="1">
            <a:spLocks noChangeArrowheads="1"/>
          </p:cNvSpPr>
          <p:nvPr/>
        </p:nvSpPr>
        <p:spPr bwMode="auto">
          <a:xfrm>
            <a:off x="3041520" y="1952952"/>
            <a:ext cx="441146" cy="707886"/>
          </a:xfrm>
          <a:prstGeom prst="rect">
            <a:avLst/>
          </a:prstGeom>
          <a:solidFill>
            <a:srgbClr val="21A3D0"/>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4000" b="1">
                <a:solidFill>
                  <a:srgbClr val="FFFFFF"/>
                </a:solidFill>
                <a:latin typeface="Times New Roman" panose="02020603050405020304" pitchFamily="18" charset="0"/>
                <a:ea typeface="微软雅黑" panose="020B0503020204020204" pitchFamily="34" charset="-122"/>
              </a:rPr>
              <a:t>1</a:t>
            </a:r>
            <a:endParaRPr lang="zh-CN" altLang="en-US" sz="4000" b="1">
              <a:solidFill>
                <a:srgbClr val="FFFFFF"/>
              </a:solidFill>
              <a:latin typeface="Times New Roman" panose="02020603050405020304" pitchFamily="18" charset="0"/>
              <a:ea typeface="微软雅黑" panose="020B0503020204020204" pitchFamily="34" charset="-122"/>
            </a:endParaRPr>
          </a:p>
        </p:txBody>
      </p:sp>
      <p:sp>
        <p:nvSpPr>
          <p:cNvPr id="15" name="TextBox 108"/>
          <p:cNvSpPr txBox="1">
            <a:spLocks noChangeArrowheads="1"/>
          </p:cNvSpPr>
          <p:nvPr/>
        </p:nvSpPr>
        <p:spPr bwMode="auto">
          <a:xfrm>
            <a:off x="3863848" y="3111827"/>
            <a:ext cx="28777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rgbClr val="3C3C3C"/>
                </a:solidFill>
                <a:latin typeface="Times New Roman" panose="02020603050405020304" pitchFamily="18" charset="0"/>
                <a:ea typeface="微软雅黑" panose="020B0503020204020204" pitchFamily="34" charset="-122"/>
              </a:rPr>
              <a:t>以太网硬件开发</a:t>
            </a:r>
          </a:p>
        </p:txBody>
      </p:sp>
      <p:sp>
        <p:nvSpPr>
          <p:cNvPr id="16" name="TextBox 109"/>
          <p:cNvSpPr txBox="1">
            <a:spLocks noChangeArrowheads="1"/>
          </p:cNvSpPr>
          <p:nvPr/>
        </p:nvSpPr>
        <p:spPr bwMode="auto">
          <a:xfrm>
            <a:off x="3041520" y="2951490"/>
            <a:ext cx="441146" cy="707886"/>
          </a:xfrm>
          <a:prstGeom prst="rect">
            <a:avLst/>
          </a:prstGeom>
          <a:solidFill>
            <a:srgbClr val="FED31E"/>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4000" b="1">
                <a:solidFill>
                  <a:srgbClr val="FFFFFF"/>
                </a:solidFill>
                <a:latin typeface="Times New Roman" panose="02020603050405020304" pitchFamily="18" charset="0"/>
                <a:ea typeface="微软雅黑" panose="020B0503020204020204" pitchFamily="34" charset="-122"/>
              </a:rPr>
              <a:t>2</a:t>
            </a:r>
            <a:endParaRPr lang="zh-CN" altLang="en-US" sz="4000" b="1">
              <a:solidFill>
                <a:srgbClr val="FFFFFF"/>
              </a:solidFill>
              <a:latin typeface="Times New Roman" panose="02020603050405020304" pitchFamily="18" charset="0"/>
              <a:ea typeface="微软雅黑" panose="020B0503020204020204" pitchFamily="34" charset="-122"/>
            </a:endParaRPr>
          </a:p>
        </p:txBody>
      </p:sp>
      <p:sp>
        <p:nvSpPr>
          <p:cNvPr id="17" name="Freeform 11"/>
          <p:cNvSpPr>
            <a:spLocks/>
          </p:cNvSpPr>
          <p:nvPr/>
        </p:nvSpPr>
        <p:spPr bwMode="auto">
          <a:xfrm>
            <a:off x="2814977" y="4044319"/>
            <a:ext cx="892175" cy="112713"/>
          </a:xfrm>
          <a:custGeom>
            <a:avLst/>
            <a:gdLst>
              <a:gd name="T0" fmla="*/ 66115879 w 1156"/>
              <a:gd name="T1" fmla="*/ 0 h 142"/>
              <a:gd name="T2" fmla="*/ 622444874 w 1156"/>
              <a:gd name="T3" fmla="*/ 0 h 142"/>
              <a:gd name="T4" fmla="*/ 688560753 w 1156"/>
              <a:gd name="T5" fmla="*/ 89466341 h 142"/>
              <a:gd name="T6" fmla="*/ 0 w 1156"/>
              <a:gd name="T7" fmla="*/ 89466341 h 142"/>
              <a:gd name="T8" fmla="*/ 66115879 w 1156"/>
              <a:gd name="T9" fmla="*/ 0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 h="142">
                <a:moveTo>
                  <a:pt x="111" y="0"/>
                </a:moveTo>
                <a:lnTo>
                  <a:pt x="1045" y="0"/>
                </a:lnTo>
                <a:lnTo>
                  <a:pt x="1156" y="142"/>
                </a:lnTo>
                <a:lnTo>
                  <a:pt x="0" y="142"/>
                </a:lnTo>
                <a:lnTo>
                  <a:pt x="111" y="0"/>
                </a:lnTo>
                <a:close/>
              </a:path>
            </a:pathLst>
          </a:custGeom>
          <a:solidFill>
            <a:srgbClr val="92D050"/>
          </a:solidFill>
          <a:ln>
            <a:noFill/>
          </a:ln>
          <a:extLst/>
        </p:spPr>
        <p:txBody>
          <a:bodyPr/>
          <a:lstStyle/>
          <a:p>
            <a:endParaRPr lang="zh-CN" altLang="en-US">
              <a:latin typeface="Times New Roman" panose="02020603050405020304" pitchFamily="18" charset="0"/>
              <a:ea typeface="微软雅黑" panose="020B0503020204020204" pitchFamily="34" charset="-122"/>
            </a:endParaRPr>
          </a:p>
        </p:txBody>
      </p:sp>
      <p:sp>
        <p:nvSpPr>
          <p:cNvPr id="18" name="Freeform 10"/>
          <p:cNvSpPr>
            <a:spLocks/>
          </p:cNvSpPr>
          <p:nvPr/>
        </p:nvSpPr>
        <p:spPr bwMode="auto">
          <a:xfrm>
            <a:off x="2651464" y="4133220"/>
            <a:ext cx="6692900" cy="701675"/>
          </a:xfrm>
          <a:custGeom>
            <a:avLst/>
            <a:gdLst>
              <a:gd name="T0" fmla="*/ 57724334 w 8676"/>
              <a:gd name="T1" fmla="*/ 0 h 884"/>
              <a:gd name="T2" fmla="*/ 2147483647 w 8676"/>
              <a:gd name="T3" fmla="*/ 0 h 884"/>
              <a:gd name="T4" fmla="*/ 2147483647 w 8676"/>
              <a:gd name="T5" fmla="*/ 127268288 h 884"/>
              <a:gd name="T6" fmla="*/ 2147483647 w 8676"/>
              <a:gd name="T7" fmla="*/ 496470781 h 884"/>
              <a:gd name="T8" fmla="*/ 2147483647 w 8676"/>
              <a:gd name="T9" fmla="*/ 556954531 h 884"/>
              <a:gd name="T10" fmla="*/ 57724334 w 8676"/>
              <a:gd name="T11" fmla="*/ 556954531 h 884"/>
              <a:gd name="T12" fmla="*/ 0 w 8676"/>
              <a:gd name="T13" fmla="*/ 496470781 h 884"/>
              <a:gd name="T14" fmla="*/ 0 w 8676"/>
              <a:gd name="T15" fmla="*/ 60483750 h 884"/>
              <a:gd name="T16" fmla="*/ 57724334 w 8676"/>
              <a:gd name="T17" fmla="*/ 0 h 8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endParaRPr lang="zh-CN" altLang="en-US">
              <a:latin typeface="Times New Roman" panose="02020603050405020304" pitchFamily="18" charset="0"/>
              <a:ea typeface="微软雅黑" panose="020B0503020204020204" pitchFamily="34" charset="-122"/>
            </a:endParaRPr>
          </a:p>
        </p:txBody>
      </p:sp>
      <p:sp>
        <p:nvSpPr>
          <p:cNvPr id="19" name="Rectangle 12"/>
          <p:cNvSpPr>
            <a:spLocks noChangeArrowheads="1"/>
          </p:cNvSpPr>
          <p:nvPr/>
        </p:nvSpPr>
        <p:spPr bwMode="auto">
          <a:xfrm>
            <a:off x="2900704" y="4044316"/>
            <a:ext cx="720725" cy="738188"/>
          </a:xfrm>
          <a:prstGeom prst="rect">
            <a:avLst/>
          </a:prstGeom>
          <a:solidFill>
            <a:srgbClr val="92D050"/>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latin typeface="Times New Roman" panose="02020603050405020304" pitchFamily="18" charset="0"/>
              <a:ea typeface="微软雅黑" panose="020B0503020204020204" pitchFamily="34" charset="-122"/>
            </a:endParaRPr>
          </a:p>
        </p:txBody>
      </p:sp>
      <p:sp>
        <p:nvSpPr>
          <p:cNvPr id="20" name="TextBox 108"/>
          <p:cNvSpPr txBox="1">
            <a:spLocks noChangeArrowheads="1"/>
          </p:cNvSpPr>
          <p:nvPr/>
        </p:nvSpPr>
        <p:spPr bwMode="auto">
          <a:xfrm>
            <a:off x="3830978" y="4225291"/>
            <a:ext cx="29851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dirty="0">
                <a:solidFill>
                  <a:srgbClr val="3C3C3C"/>
                </a:solidFill>
                <a:latin typeface="Times New Roman" panose="02020603050405020304" pitchFamily="18" charset="0"/>
                <a:ea typeface="微软雅黑" panose="020B0503020204020204" pitchFamily="34" charset="-122"/>
              </a:rPr>
              <a:t>以太网软件设计</a:t>
            </a:r>
          </a:p>
        </p:txBody>
      </p:sp>
      <p:sp>
        <p:nvSpPr>
          <p:cNvPr id="21" name="TextBox 109"/>
          <p:cNvSpPr txBox="1">
            <a:spLocks noChangeArrowheads="1"/>
          </p:cNvSpPr>
          <p:nvPr/>
        </p:nvSpPr>
        <p:spPr bwMode="auto">
          <a:xfrm>
            <a:off x="3008650" y="4064954"/>
            <a:ext cx="441146" cy="707886"/>
          </a:xfrm>
          <a:prstGeom prst="rect">
            <a:avLst/>
          </a:prstGeom>
          <a:solidFill>
            <a:srgbClr val="92D050"/>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4000" b="1" dirty="0">
                <a:solidFill>
                  <a:srgbClr val="FFFFFF"/>
                </a:solidFill>
                <a:latin typeface="Times New Roman" panose="02020603050405020304" pitchFamily="18" charset="0"/>
                <a:ea typeface="微软雅黑" panose="020B0503020204020204" pitchFamily="34" charset="-122"/>
              </a:rPr>
              <a:t>3</a:t>
            </a:r>
            <a:endParaRPr lang="zh-CN" altLang="en-US" sz="4000" b="1" dirty="0">
              <a:solidFill>
                <a:srgbClr val="FFFFFF"/>
              </a:solidFill>
              <a:latin typeface="Times New Roman" panose="02020603050405020304" pitchFamily="18" charset="0"/>
              <a:ea typeface="微软雅黑" panose="020B0503020204020204" pitchFamily="34" charset="-122"/>
            </a:endParaRPr>
          </a:p>
        </p:txBody>
      </p:sp>
      <p:sp>
        <p:nvSpPr>
          <p:cNvPr id="25" name="矩形 12"/>
          <p:cNvSpPr>
            <a:spLocks noChangeArrowheads="1"/>
          </p:cNvSpPr>
          <p:nvPr/>
        </p:nvSpPr>
        <p:spPr bwMode="auto">
          <a:xfrm>
            <a:off x="0" y="0"/>
            <a:ext cx="1733550" cy="782638"/>
          </a:xfrm>
          <a:prstGeom prst="rect">
            <a:avLst/>
          </a:prstGeom>
          <a:solidFill>
            <a:srgbClr val="21A3D0"/>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6" name="TextBox 98"/>
          <p:cNvSpPr txBox="1">
            <a:spLocks noChangeArrowheads="1"/>
          </p:cNvSpPr>
          <p:nvPr/>
        </p:nvSpPr>
        <p:spPr bwMode="auto">
          <a:xfrm>
            <a:off x="160342" y="39686"/>
            <a:ext cx="902811" cy="523220"/>
          </a:xfrm>
          <a:prstGeom prst="rect">
            <a:avLst/>
          </a:prstGeom>
          <a:solidFill>
            <a:srgbClr val="21A3D0"/>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dirty="0">
                <a:solidFill>
                  <a:srgbClr val="FFFFFF"/>
                </a:solidFill>
                <a:latin typeface="Times New Roman" panose="02020603050405020304" pitchFamily="18" charset="0"/>
                <a:ea typeface="微软雅黑" panose="020B0503020204020204" pitchFamily="34" charset="-122"/>
              </a:rPr>
              <a:t>目录</a:t>
            </a:r>
          </a:p>
        </p:txBody>
      </p:sp>
      <p:sp>
        <p:nvSpPr>
          <p:cNvPr id="27" name="TextBox 104"/>
          <p:cNvSpPr txBox="1">
            <a:spLocks noChangeArrowheads="1"/>
          </p:cNvSpPr>
          <p:nvPr/>
        </p:nvSpPr>
        <p:spPr bwMode="auto">
          <a:xfrm>
            <a:off x="214314" y="422274"/>
            <a:ext cx="1005403" cy="369332"/>
          </a:xfrm>
          <a:prstGeom prst="rect">
            <a:avLst/>
          </a:prstGeom>
          <a:solidFill>
            <a:srgbClr val="21A3D0"/>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dirty="0">
                <a:solidFill>
                  <a:srgbClr val="FFFFFF"/>
                </a:solidFill>
                <a:latin typeface="Times New Roman" panose="02020603050405020304" pitchFamily="18" charset="0"/>
                <a:ea typeface="微软雅黑" panose="020B0503020204020204" pitchFamily="34" charset="-122"/>
              </a:rPr>
              <a:t>Contents</a:t>
            </a:r>
            <a:endParaRPr lang="zh-CN" altLang="en-US" dirty="0">
              <a:solidFill>
                <a:srgbClr val="FFFFFF"/>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5236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a:spLocks/>
          </p:cNvSpPr>
          <p:nvPr/>
        </p:nvSpPr>
        <p:spPr bwMode="auto">
          <a:xfrm>
            <a:off x="3309941" y="1395416"/>
            <a:ext cx="8886825" cy="1881187"/>
          </a:xfrm>
          <a:custGeom>
            <a:avLst/>
            <a:gdLst>
              <a:gd name="T0" fmla="*/ 2147483647 w 11567"/>
              <a:gd name="T1" fmla="*/ 1449760151 h 2441"/>
              <a:gd name="T2" fmla="*/ 0 w 11567"/>
              <a:gd name="T3" fmla="*/ 1449760151 h 2441"/>
              <a:gd name="T4" fmla="*/ 910198497 w 11567"/>
              <a:gd name="T5" fmla="*/ 0 h 2441"/>
              <a:gd name="T6" fmla="*/ 2147483647 w 11567"/>
              <a:gd name="T7" fmla="*/ 0 h 2441"/>
              <a:gd name="T8" fmla="*/ 2147483647 w 11567"/>
              <a:gd name="T9" fmla="*/ 1449760151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7" name="Freeform 6"/>
          <p:cNvSpPr>
            <a:spLocks/>
          </p:cNvSpPr>
          <p:nvPr/>
        </p:nvSpPr>
        <p:spPr bwMode="auto">
          <a:xfrm>
            <a:off x="0" y="4075113"/>
            <a:ext cx="5695949" cy="1712912"/>
          </a:xfrm>
          <a:custGeom>
            <a:avLst/>
            <a:gdLst>
              <a:gd name="T0" fmla="*/ 0 w 7413"/>
              <a:gd name="T1" fmla="*/ 0 h 2222"/>
              <a:gd name="T2" fmla="*/ 2147483647 w 7413"/>
              <a:gd name="T3" fmla="*/ 0 h 2222"/>
              <a:gd name="T4" fmla="*/ 2147483647 w 7413"/>
              <a:gd name="T5" fmla="*/ 1320462430 h 2222"/>
              <a:gd name="T6" fmla="*/ 0 w 7413"/>
              <a:gd name="T7" fmla="*/ 1320462430 h 2222"/>
              <a:gd name="T8" fmla="*/ 0 w 7413"/>
              <a:gd name="T9" fmla="*/ 0 h 2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8" name="Freeform 7"/>
          <p:cNvSpPr>
            <a:spLocks/>
          </p:cNvSpPr>
          <p:nvPr/>
        </p:nvSpPr>
        <p:spPr bwMode="auto">
          <a:xfrm>
            <a:off x="1" y="2052639"/>
            <a:ext cx="10733088" cy="2981325"/>
          </a:xfrm>
          <a:custGeom>
            <a:avLst/>
            <a:gdLst>
              <a:gd name="T0" fmla="*/ 0 w 13970"/>
              <a:gd name="T1" fmla="*/ 0 h 3869"/>
              <a:gd name="T2" fmla="*/ 2147483647 w 13970"/>
              <a:gd name="T3" fmla="*/ 0 h 3869"/>
              <a:gd name="T4" fmla="*/ 2147483647 w 13970"/>
              <a:gd name="T5" fmla="*/ 2147483647 h 3869"/>
              <a:gd name="T6" fmla="*/ 0 w 13970"/>
              <a:gd name="T7" fmla="*/ 2147483647 h 3869"/>
              <a:gd name="T8" fmla="*/ 0 w 13970"/>
              <a:gd name="T9" fmla="*/ 0 h 38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70" h="3869">
                <a:moveTo>
                  <a:pt x="0" y="0"/>
                </a:moveTo>
                <a:lnTo>
                  <a:pt x="13970" y="0"/>
                </a:lnTo>
                <a:lnTo>
                  <a:pt x="11527" y="3869"/>
                </a:lnTo>
                <a:lnTo>
                  <a:pt x="0" y="3869"/>
                </a:lnTo>
                <a:lnTo>
                  <a:pt x="0" y="0"/>
                </a:lnTo>
                <a:close/>
              </a:path>
            </a:pathLst>
          </a:custGeom>
          <a:solidFill>
            <a:srgbClr val="92D05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9" name="Freeform 8"/>
          <p:cNvSpPr>
            <a:spLocks/>
          </p:cNvSpPr>
          <p:nvPr/>
        </p:nvSpPr>
        <p:spPr bwMode="auto">
          <a:xfrm>
            <a:off x="11231563" y="1908176"/>
            <a:ext cx="557212" cy="900113"/>
          </a:xfrm>
          <a:custGeom>
            <a:avLst/>
            <a:gdLst>
              <a:gd name="T0" fmla="*/ 344967259 w 725"/>
              <a:gd name="T1" fmla="*/ 262645120 h 1169"/>
              <a:gd name="T2" fmla="*/ 428255466 w 725"/>
              <a:gd name="T3" fmla="*/ 346833020 h 1169"/>
              <a:gd name="T4" fmla="*/ 344967259 w 725"/>
              <a:gd name="T5" fmla="*/ 430428801 h 1169"/>
              <a:gd name="T6" fmla="*/ 83288207 w 725"/>
              <a:gd name="T7" fmla="*/ 693073920 h 1169"/>
              <a:gd name="T8" fmla="*/ 0 w 725"/>
              <a:gd name="T9" fmla="*/ 609478139 h 1169"/>
              <a:gd name="T10" fmla="*/ 261679052 w 725"/>
              <a:gd name="T11" fmla="*/ 346833020 h 1169"/>
              <a:gd name="T12" fmla="*/ 0 w 725"/>
              <a:gd name="T13" fmla="*/ 83595781 h 1169"/>
              <a:gd name="T14" fmla="*/ 83288207 w 725"/>
              <a:gd name="T15" fmla="*/ 0 h 1169"/>
              <a:gd name="T16" fmla="*/ 344967259 w 725"/>
              <a:gd name="T17" fmla="*/ 262645120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0" name="Freeform 9"/>
          <p:cNvSpPr>
            <a:spLocks/>
          </p:cNvSpPr>
          <p:nvPr/>
        </p:nvSpPr>
        <p:spPr bwMode="auto">
          <a:xfrm>
            <a:off x="10591803" y="6049966"/>
            <a:ext cx="1604963" cy="808037"/>
          </a:xfrm>
          <a:custGeom>
            <a:avLst/>
            <a:gdLst>
              <a:gd name="T0" fmla="*/ 1233671567 w 2088"/>
              <a:gd name="T1" fmla="*/ 0 h 1048"/>
              <a:gd name="T2" fmla="*/ 1233671567 w 2088"/>
              <a:gd name="T3" fmla="*/ 623018887 h 1048"/>
              <a:gd name="T4" fmla="*/ 0 w 2088"/>
              <a:gd name="T5" fmla="*/ 623018887 h 1048"/>
              <a:gd name="T6" fmla="*/ 391135171 w 2088"/>
              <a:gd name="T7" fmla="*/ 0 h 1048"/>
              <a:gd name="T8" fmla="*/ 1233671567 w 2088"/>
              <a:gd name="T9" fmla="*/ 0 h 10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1" name="Freeform 10"/>
          <p:cNvSpPr>
            <a:spLocks/>
          </p:cNvSpPr>
          <p:nvPr/>
        </p:nvSpPr>
        <p:spPr bwMode="auto">
          <a:xfrm>
            <a:off x="10301291" y="6208716"/>
            <a:ext cx="1895475" cy="649287"/>
          </a:xfrm>
          <a:custGeom>
            <a:avLst/>
            <a:gdLst>
              <a:gd name="T0" fmla="*/ 1456354064 w 2467"/>
              <a:gd name="T1" fmla="*/ 0 h 843"/>
              <a:gd name="T2" fmla="*/ 1456354064 w 2467"/>
              <a:gd name="T3" fmla="*/ 500087317 h 843"/>
              <a:gd name="T4" fmla="*/ 0 w 2467"/>
              <a:gd name="T5" fmla="*/ 500087317 h 843"/>
              <a:gd name="T6" fmla="*/ 314648082 w 2467"/>
              <a:gd name="T7" fmla="*/ 0 h 843"/>
              <a:gd name="T8" fmla="*/ 1456354064 w 2467"/>
              <a:gd name="T9" fmla="*/ 0 h 8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7" h="843">
                <a:moveTo>
                  <a:pt x="2467" y="0"/>
                </a:moveTo>
                <a:lnTo>
                  <a:pt x="2467" y="843"/>
                </a:lnTo>
                <a:lnTo>
                  <a:pt x="0" y="843"/>
                </a:lnTo>
                <a:lnTo>
                  <a:pt x="533" y="0"/>
                </a:lnTo>
                <a:lnTo>
                  <a:pt x="2467" y="0"/>
                </a:lnTo>
                <a:close/>
              </a:path>
            </a:pathLst>
          </a:custGeom>
          <a:solidFill>
            <a:srgbClr val="92D05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2" name="TextBox 11"/>
          <p:cNvSpPr txBox="1">
            <a:spLocks noChangeArrowheads="1"/>
          </p:cNvSpPr>
          <p:nvPr/>
        </p:nvSpPr>
        <p:spPr bwMode="auto">
          <a:xfrm>
            <a:off x="2495750" y="2722211"/>
            <a:ext cx="39196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4000" b="1" dirty="0">
                <a:solidFill>
                  <a:srgbClr val="FFFFFF"/>
                </a:solidFill>
                <a:latin typeface="Times New Roman" panose="02020603050405020304" pitchFamily="18" charset="0"/>
                <a:ea typeface="微软雅黑" panose="020B0503020204020204" pitchFamily="34" charset="-122"/>
              </a:rPr>
              <a:t>以太网软件设计</a:t>
            </a:r>
          </a:p>
        </p:txBody>
      </p:sp>
      <p:sp>
        <p:nvSpPr>
          <p:cNvPr id="43" name="TextBox 12"/>
          <p:cNvSpPr txBox="1">
            <a:spLocks noChangeArrowheads="1"/>
          </p:cNvSpPr>
          <p:nvPr/>
        </p:nvSpPr>
        <p:spPr bwMode="auto">
          <a:xfrm>
            <a:off x="1346201" y="2463801"/>
            <a:ext cx="1069524" cy="221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3801" b="1" dirty="0">
                <a:solidFill>
                  <a:srgbClr val="FFFFFF"/>
                </a:solidFill>
                <a:latin typeface="Times New Roman" panose="02020603050405020304" pitchFamily="18" charset="0"/>
                <a:ea typeface="微软雅黑" panose="020B0503020204020204" pitchFamily="34" charset="-122"/>
              </a:rPr>
              <a:t>3</a:t>
            </a:r>
            <a:endParaRPr lang="zh-CN" altLang="en-US" sz="13801" b="1" dirty="0">
              <a:solidFill>
                <a:srgbClr val="FFFFFF"/>
              </a:solidFill>
              <a:latin typeface="Times New Roman" panose="02020603050405020304" pitchFamily="18" charset="0"/>
              <a:ea typeface="微软雅黑" panose="020B0503020204020204" pitchFamily="34" charset="-122"/>
            </a:endParaRPr>
          </a:p>
        </p:txBody>
      </p:sp>
      <p:sp>
        <p:nvSpPr>
          <p:cNvPr id="44" name="TextBox 2"/>
          <p:cNvSpPr txBox="1">
            <a:spLocks noChangeArrowheads="1"/>
          </p:cNvSpPr>
          <p:nvPr/>
        </p:nvSpPr>
        <p:spPr bwMode="auto">
          <a:xfrm>
            <a:off x="490539" y="3813175"/>
            <a:ext cx="763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rPr>
              <a:t>Part</a:t>
            </a:r>
            <a:endParaRPr kumimoji="0" lang="zh-CN" altLang="en-US"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09631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21</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551615" y="692810"/>
            <a:ext cx="10596633"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软件结构</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166667873"/>
              </p:ext>
            </p:extLst>
          </p:nvPr>
        </p:nvGraphicFramePr>
        <p:xfrm>
          <a:off x="1775700" y="1257046"/>
          <a:ext cx="8699845" cy="3312230"/>
        </p:xfrm>
        <a:graphic>
          <a:graphicData uri="http://schemas.openxmlformats.org/presentationml/2006/ole">
            <mc:AlternateContent xmlns:mc="http://schemas.openxmlformats.org/markup-compatibility/2006">
              <mc:Choice xmlns:v="urn:schemas-microsoft-com:vml" Requires="v">
                <p:oleObj spid="_x0000_s1065" name="Visio" r:id="rId4" imgW="9765211" imgH="3711217" progId="Visio.Drawing.15">
                  <p:embed/>
                </p:oleObj>
              </mc:Choice>
              <mc:Fallback>
                <p:oleObj name="Visio" r:id="rId4" imgW="9765211" imgH="3711217" progId="Visio.Drawing.15">
                  <p:embed/>
                  <p:pic>
                    <p:nvPicPr>
                      <p:cNvPr id="0" name="Object 1"/>
                      <p:cNvPicPr>
                        <a:picLocks noChangeAspect="1" noChangeArrowheads="1"/>
                      </p:cNvPicPr>
                      <p:nvPr/>
                    </p:nvPicPr>
                    <p:blipFill>
                      <a:blip r:embed="rId5"/>
                      <a:srcRect/>
                      <a:stretch>
                        <a:fillRect/>
                      </a:stretch>
                    </p:blipFill>
                    <p:spPr bwMode="auto">
                      <a:xfrm>
                        <a:off x="1775700" y="1257046"/>
                        <a:ext cx="8699845" cy="3312230"/>
                      </a:xfrm>
                      <a:prstGeom prst="rect">
                        <a:avLst/>
                      </a:prstGeom>
                      <a:noFill/>
                    </p:spPr>
                  </p:pic>
                </p:oleObj>
              </mc:Fallback>
            </mc:AlternateContent>
          </a:graphicData>
        </a:graphic>
      </p:graphicFrame>
      <p:sp>
        <p:nvSpPr>
          <p:cNvPr id="6" name="AutoShape 2"/>
          <p:cNvSpPr>
            <a:spLocks noGrp="1" noChangeArrowheads="1"/>
          </p:cNvSpPr>
          <p:nvPr/>
        </p:nvSpPr>
        <p:spPr bwMode="auto">
          <a:xfrm>
            <a:off x="827305" y="4970699"/>
            <a:ext cx="10596633" cy="131337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400" b="1" dirty="0">
                <a:solidFill>
                  <a:srgbClr val="000000"/>
                </a:solidFill>
                <a:latin typeface="Times New Roman" panose="02020603050405020304" pitchFamily="18" charset="0"/>
                <a:ea typeface="微软雅黑" panose="020B0503020204020204" pitchFamily="34" charset="-122"/>
              </a:rPr>
              <a:t>本项目重点在于基于</a:t>
            </a:r>
            <a:r>
              <a:rPr lang="en-US" altLang="zh-CN" sz="2400" b="1" dirty="0">
                <a:solidFill>
                  <a:srgbClr val="000000"/>
                </a:solidFill>
                <a:latin typeface="Times New Roman" panose="02020603050405020304" pitchFamily="18" charset="0"/>
                <a:ea typeface="微软雅黑" panose="020B0503020204020204" pitchFamily="34" charset="-122"/>
              </a:rPr>
              <a:t>TSN</a:t>
            </a:r>
            <a:r>
              <a:rPr lang="zh-CN" altLang="en-US" sz="2400" b="1" dirty="0">
                <a:solidFill>
                  <a:srgbClr val="000000"/>
                </a:solidFill>
                <a:latin typeface="Times New Roman" panose="02020603050405020304" pitchFamily="18" charset="0"/>
                <a:ea typeface="微软雅黑" panose="020B0503020204020204" pitchFamily="34" charset="-122"/>
              </a:rPr>
              <a:t>的以太网通信，因此各个节点均需支持</a:t>
            </a:r>
            <a:r>
              <a:rPr lang="en-US" altLang="zh-CN" sz="2400" b="1" dirty="0">
                <a:solidFill>
                  <a:srgbClr val="000000"/>
                </a:solidFill>
                <a:latin typeface="Times New Roman" panose="02020603050405020304" pitchFamily="18" charset="0"/>
                <a:ea typeface="微软雅黑" panose="020B0503020204020204" pitchFamily="34" charset="-122"/>
              </a:rPr>
              <a:t>TSN</a:t>
            </a:r>
            <a:r>
              <a:rPr lang="zh-CN" altLang="en-US" sz="2400" b="1" dirty="0">
                <a:solidFill>
                  <a:srgbClr val="000000"/>
                </a:solidFill>
                <a:latin typeface="Times New Roman" panose="02020603050405020304" pitchFamily="18" charset="0"/>
                <a:ea typeface="微软雅黑" panose="020B0503020204020204" pitchFamily="34" charset="-122"/>
              </a:rPr>
              <a:t>相关协议栈内容。上图为各个</a:t>
            </a:r>
            <a:r>
              <a:rPr lang="en-US" altLang="zh-CN" sz="2400" b="1" dirty="0">
                <a:solidFill>
                  <a:srgbClr val="000000"/>
                </a:solidFill>
                <a:latin typeface="Times New Roman" panose="02020603050405020304" pitchFamily="18" charset="0"/>
                <a:ea typeface="微软雅黑" panose="020B0503020204020204" pitchFamily="34" charset="-122"/>
              </a:rPr>
              <a:t>5604E</a:t>
            </a:r>
            <a:r>
              <a:rPr lang="zh-CN" altLang="en-US" sz="2400" b="1" dirty="0">
                <a:solidFill>
                  <a:srgbClr val="000000"/>
                </a:solidFill>
                <a:latin typeface="Times New Roman" panose="02020603050405020304" pitchFamily="18" charset="0"/>
                <a:ea typeface="微软雅黑" panose="020B0503020204020204" pitchFamily="34" charset="-122"/>
              </a:rPr>
              <a:t>节点软件构架，其中黑色部分为不支持内容，黄色部分为交换机相关内容。</a:t>
            </a:r>
          </a:p>
        </p:txBody>
      </p:sp>
    </p:spTree>
    <p:extLst>
      <p:ext uri="{BB962C8B-B14F-4D97-AF65-F5344CB8AC3E}">
        <p14:creationId xmlns:p14="http://schemas.microsoft.com/office/powerpoint/2010/main" val="379869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22</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24440" y="981959"/>
            <a:ext cx="4369205" cy="437804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Fast Ethernet Controller</a:t>
            </a:r>
          </a:p>
          <a:p>
            <a:endParaRPr lang="en-US" altLang="zh-CN" sz="2800" dirty="0"/>
          </a:p>
          <a:p>
            <a:r>
              <a:rPr lang="en-US" altLang="zh-CN" sz="2800" b="1" dirty="0">
                <a:solidFill>
                  <a:srgbClr val="000000"/>
                </a:solidFill>
                <a:latin typeface="Times New Roman" panose="02020603050405020304" pitchFamily="18" charset="0"/>
                <a:ea typeface="微软雅黑" panose="020B0503020204020204" pitchFamily="34" charset="-122"/>
              </a:rPr>
              <a:t>MPC5604E</a:t>
            </a:r>
            <a:r>
              <a:rPr lang="zh-CN" altLang="en-US" sz="2800" b="1" dirty="0">
                <a:solidFill>
                  <a:srgbClr val="000000"/>
                </a:solidFill>
                <a:latin typeface="Times New Roman" panose="02020603050405020304" pitchFamily="18" charset="0"/>
                <a:ea typeface="微软雅黑" panose="020B0503020204020204" pitchFamily="34" charset="-122"/>
              </a:rPr>
              <a:t>提供采用</a:t>
            </a:r>
            <a:r>
              <a:rPr lang="en-US" altLang="zh-CN" sz="2800" b="1" dirty="0">
                <a:solidFill>
                  <a:srgbClr val="000000"/>
                </a:solidFill>
                <a:latin typeface="Times New Roman" panose="02020603050405020304" pitchFamily="18" charset="0"/>
                <a:ea typeface="微软雅黑" panose="020B0503020204020204" pitchFamily="34" charset="-122"/>
              </a:rPr>
              <a:t>MII</a:t>
            </a:r>
            <a:r>
              <a:rPr lang="zh-CN" altLang="en-US" sz="2800" b="1" dirty="0">
                <a:solidFill>
                  <a:srgbClr val="000000"/>
                </a:solidFill>
                <a:latin typeface="Times New Roman" panose="02020603050405020304" pitchFamily="18" charset="0"/>
                <a:ea typeface="微软雅黑" panose="020B0503020204020204" pitchFamily="34" charset="-122"/>
              </a:rPr>
              <a:t>接口的全双工以太网控制器，可以方便地收发以太网报文。</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dirty="0"/>
          </a:p>
          <a:p>
            <a:endParaRPr lang="en-US" altLang="zh-CN" sz="2800" dirty="0"/>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645" y="476795"/>
            <a:ext cx="5905045" cy="5879555"/>
          </a:xfrm>
          <a:prstGeom prst="rect">
            <a:avLst/>
          </a:prstGeom>
        </p:spPr>
      </p:pic>
    </p:spTree>
    <p:extLst>
      <p:ext uri="{BB962C8B-B14F-4D97-AF65-F5344CB8AC3E}">
        <p14:creationId xmlns:p14="http://schemas.microsoft.com/office/powerpoint/2010/main" val="57240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23</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7605" y="226946"/>
            <a:ext cx="6622023" cy="294786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Fast Ethernet Controller</a:t>
            </a:r>
          </a:p>
          <a:p>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接收与发送类似，也是通过系统队列实现，中断接收报文后唤醒等待处理的任务。</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89235131"/>
              </p:ext>
            </p:extLst>
          </p:nvPr>
        </p:nvGraphicFramePr>
        <p:xfrm>
          <a:off x="1199660" y="2848156"/>
          <a:ext cx="4292956" cy="3729506"/>
        </p:xfrm>
        <a:graphic>
          <a:graphicData uri="http://schemas.openxmlformats.org/presentationml/2006/ole">
            <mc:AlternateContent xmlns:mc="http://schemas.openxmlformats.org/markup-compatibility/2006">
              <mc:Choice xmlns:v="urn:schemas-microsoft-com:vml" Requires="v">
                <p:oleObj spid="_x0000_s5195" name="Visio" r:id="rId4" imgW="2028698" imgH="1762020" progId="Visio.Drawing.15">
                  <p:embed/>
                </p:oleObj>
              </mc:Choice>
              <mc:Fallback>
                <p:oleObj name="Visio" r:id="rId4" imgW="2028698" imgH="176202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660" y="2848156"/>
                        <a:ext cx="4292956" cy="3729506"/>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82399142"/>
              </p:ext>
            </p:extLst>
          </p:nvPr>
        </p:nvGraphicFramePr>
        <p:xfrm>
          <a:off x="6827627" y="805262"/>
          <a:ext cx="3816265" cy="5704860"/>
        </p:xfrm>
        <a:graphic>
          <a:graphicData uri="http://schemas.openxmlformats.org/presentationml/2006/ole">
            <mc:AlternateContent xmlns:mc="http://schemas.openxmlformats.org/markup-compatibility/2006">
              <mc:Choice xmlns:v="urn:schemas-microsoft-com:vml" Requires="v">
                <p:oleObj spid="_x0000_s5196" name="Visio" r:id="rId6" imgW="1857434" imgH="2781270" progId="Visio.Drawing.15">
                  <p:embed/>
                </p:oleObj>
              </mc:Choice>
              <mc:Fallback>
                <p:oleObj name="Visio" r:id="rId6" imgW="1857434" imgH="2781270"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7627" y="805262"/>
                        <a:ext cx="3816265" cy="5704860"/>
                      </a:xfrm>
                      <a:prstGeom prst="rect">
                        <a:avLst/>
                      </a:prstGeom>
                      <a:noFill/>
                    </p:spPr>
                  </p:pic>
                </p:oleObj>
              </mc:Fallback>
            </mc:AlternateContent>
          </a:graphicData>
        </a:graphic>
      </p:graphicFrame>
    </p:spTree>
    <p:extLst>
      <p:ext uri="{BB962C8B-B14F-4D97-AF65-F5344CB8AC3E}">
        <p14:creationId xmlns:p14="http://schemas.microsoft.com/office/powerpoint/2010/main" val="29343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24</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35600" y="310437"/>
            <a:ext cx="11376790" cy="580822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Fast Ethernet Controller</a:t>
            </a:r>
          </a:p>
          <a:p>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通过中断以及任务调度存在的问题：</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以太网发送速度较快（</a:t>
            </a:r>
            <a:r>
              <a:rPr lang="en-US" altLang="zh-CN" sz="2800" b="1" dirty="0">
                <a:solidFill>
                  <a:srgbClr val="000000"/>
                </a:solidFill>
                <a:latin typeface="Times New Roman" panose="02020603050405020304" pitchFamily="18" charset="0"/>
                <a:ea typeface="微软雅黑" panose="020B0503020204020204" pitchFamily="34" charset="-122"/>
              </a:rPr>
              <a:t>5.12us@64Bytes</a:t>
            </a:r>
            <a:r>
              <a:rPr lang="zh-CN" altLang="en-US" sz="2800" b="1" dirty="0">
                <a:solidFill>
                  <a:srgbClr val="000000"/>
                </a:solidFill>
                <a:latin typeface="Times New Roman" panose="02020603050405020304" pitchFamily="18" charset="0"/>
                <a:ea typeface="微软雅黑" panose="020B0503020204020204" pitchFamily="34" charset="-122"/>
              </a:rPr>
              <a:t>），多条报文同时到达时容易造成中断丢失</a:t>
            </a:r>
            <a:r>
              <a:rPr lang="en-US" altLang="zh-CN" sz="2800" b="1" dirty="0">
                <a:solidFill>
                  <a:srgbClr val="000000"/>
                </a:solidFill>
                <a:latin typeface="Times New Roman" panose="02020603050405020304" pitchFamily="18" charset="0"/>
                <a:ea typeface="微软雅黑" panose="020B0503020204020204" pitchFamily="34" charset="-122"/>
              </a:rPr>
              <a:t>,</a:t>
            </a:r>
            <a:r>
              <a:rPr lang="zh-CN" altLang="en-US" sz="2800" b="1" dirty="0">
                <a:solidFill>
                  <a:srgbClr val="000000"/>
                </a:solidFill>
                <a:latin typeface="Times New Roman" panose="02020603050405020304" pitchFamily="18" charset="0"/>
                <a:ea typeface="微软雅黑" panose="020B0503020204020204" pitchFamily="34" charset="-122"/>
              </a:rPr>
              <a:t>导致应用程序无法或者不能及时处理报文内容；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由于发送报文时需要等待发送完成中断，因此报文与报文之间需要首先调度（</a:t>
            </a:r>
            <a:r>
              <a:rPr lang="en-US" altLang="zh-CN" sz="2800" b="1" dirty="0">
                <a:solidFill>
                  <a:srgbClr val="000000"/>
                </a:solidFill>
                <a:latin typeface="Times New Roman" panose="02020603050405020304" pitchFamily="18" charset="0"/>
                <a:ea typeface="微软雅黑" panose="020B0503020204020204" pitchFamily="34" charset="-122"/>
              </a:rPr>
              <a:t>11us@60Mhz</a:t>
            </a:r>
            <a:r>
              <a:rPr lang="zh-CN" altLang="en-US" sz="2800" b="1" dirty="0">
                <a:solidFill>
                  <a:srgbClr val="000000"/>
                </a:solidFill>
                <a:latin typeface="Times New Roman" panose="02020603050405020304" pitchFamily="18" charset="0"/>
                <a:ea typeface="微软雅黑" panose="020B0503020204020204" pitchFamily="34" charset="-122"/>
              </a:rPr>
              <a:t>）发送任务，然后发送，导致报文之间存在较大间隔；</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在接收报文时，为了保证所有等待接受任务均能处理，采用广播队列的方式接收，导致所有接收任务都会被调度一次，大量</a:t>
            </a:r>
            <a:r>
              <a:rPr lang="en-US" altLang="zh-CN" sz="2800" b="1" dirty="0">
                <a:solidFill>
                  <a:srgbClr val="000000"/>
                </a:solidFill>
                <a:latin typeface="Times New Roman" panose="02020603050405020304" pitchFamily="18" charset="0"/>
                <a:ea typeface="微软雅黑" panose="020B0503020204020204" pitchFamily="34" charset="-122"/>
              </a:rPr>
              <a:t>CPU</a:t>
            </a:r>
            <a:r>
              <a:rPr lang="zh-CN" altLang="en-US" sz="2800" b="1" dirty="0">
                <a:solidFill>
                  <a:srgbClr val="000000"/>
                </a:solidFill>
                <a:latin typeface="Times New Roman" panose="02020603050405020304" pitchFamily="18" charset="0"/>
                <a:ea typeface="微软雅黑" panose="020B0503020204020204" pitchFamily="34" charset="-122"/>
              </a:rPr>
              <a:t>时间浪费在调度上；</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235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25</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7490" y="339367"/>
            <a:ext cx="10946195" cy="437804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Fast Ethernet Controller</a:t>
            </a:r>
          </a:p>
          <a:p>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为了解决中断效率太低的问题，改为采用轮询的方式处理接收和发送。</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如下图所示，在每个处理周期的开始，首先准备实时报文所需数据，然后直接调用以太网驱动发出，接着处理软实时数据（图像信息），然后处理非实时数据（同步报文，</a:t>
            </a:r>
            <a:r>
              <a:rPr lang="en-US" altLang="zh-CN" sz="2800" b="1" dirty="0">
                <a:solidFill>
                  <a:srgbClr val="000000"/>
                </a:solidFill>
                <a:latin typeface="Times New Roman" panose="02020603050405020304" pitchFamily="18" charset="0"/>
                <a:ea typeface="微软雅黑" panose="020B0503020204020204" pitchFamily="34" charset="-122"/>
              </a:rPr>
              <a:t>TCP/IP</a:t>
            </a:r>
            <a:r>
              <a:rPr lang="zh-CN" altLang="en-US" sz="2800" b="1" dirty="0">
                <a:solidFill>
                  <a:srgbClr val="000000"/>
                </a:solidFill>
                <a:latin typeface="Times New Roman" panose="02020603050405020304" pitchFamily="18" charset="0"/>
                <a:ea typeface="微软雅黑" panose="020B0503020204020204" pitchFamily="34" charset="-122"/>
              </a:rPr>
              <a:t>等），最后处理接收报文。</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0" y="4971838"/>
            <a:ext cx="12130854" cy="963713"/>
          </a:xfrm>
          <a:prstGeom prst="rect">
            <a:avLst/>
          </a:prstGeom>
        </p:spPr>
      </p:pic>
    </p:spTree>
    <p:extLst>
      <p:ext uri="{BB962C8B-B14F-4D97-AF65-F5344CB8AC3E}">
        <p14:creationId xmlns:p14="http://schemas.microsoft.com/office/powerpoint/2010/main" val="3967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26</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139755" y="311140"/>
            <a:ext cx="5832405" cy="6230012"/>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Fast Ethernet Controller</a:t>
            </a:r>
          </a:p>
          <a:p>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对于以太网报文接收，由于采用轮询方式，导致接收处理存在延迟。</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如右图所示，红色为</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以太网</a:t>
            </a:r>
            <a:r>
              <a:rPr lang="en-US" altLang="zh-CN" sz="2800" b="1" dirty="0">
                <a:solidFill>
                  <a:srgbClr val="000000"/>
                </a:solidFill>
                <a:latin typeface="Times New Roman" panose="02020603050405020304" pitchFamily="18" charset="0"/>
                <a:ea typeface="微软雅黑" panose="020B0503020204020204" pitchFamily="34" charset="-122"/>
              </a:rPr>
              <a:t>RX_DV</a:t>
            </a:r>
            <a:r>
              <a:rPr lang="zh-CN" altLang="en-US" sz="2800" b="1" dirty="0">
                <a:solidFill>
                  <a:srgbClr val="000000"/>
                </a:solidFill>
                <a:latin typeface="Times New Roman" panose="02020603050405020304" pitchFamily="18" charset="0"/>
                <a:ea typeface="微软雅黑" panose="020B0503020204020204" pitchFamily="34" charset="-122"/>
              </a:rPr>
              <a:t>引脚，黄色为</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处理每一帧报文。</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由于网络中报文数量是已知的，可以在设计阶段保证每一次均可及时处理，因此报文最多延迟一个处理周期。</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209" t="15202" r="34793" b="31587"/>
          <a:stretch/>
        </p:blipFill>
        <p:spPr>
          <a:xfrm>
            <a:off x="5951990" y="1844890"/>
            <a:ext cx="5940411" cy="3024209"/>
          </a:xfrm>
          <a:prstGeom prst="rect">
            <a:avLst/>
          </a:prstGeom>
        </p:spPr>
      </p:pic>
    </p:spTree>
    <p:extLst>
      <p:ext uri="{BB962C8B-B14F-4D97-AF65-F5344CB8AC3E}">
        <p14:creationId xmlns:p14="http://schemas.microsoft.com/office/powerpoint/2010/main" val="78788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27</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695625" y="670462"/>
            <a:ext cx="10996595" cy="5331498"/>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Fast Ethernet Controller</a:t>
            </a:r>
          </a:p>
          <a:p>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在改为定周期发送、接收处理后，周期的选择便是一个关键配置，如果周期太小，则单片机无法按时完成所有操作，如果周期太大，实时性无法得到保障，缓冲数据太多容易导致缓存溢出。</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初始时采用</a:t>
            </a:r>
            <a:r>
              <a:rPr lang="en-US" altLang="zh-CN" sz="2800" b="1" dirty="0">
                <a:solidFill>
                  <a:srgbClr val="000000"/>
                </a:solidFill>
                <a:latin typeface="Times New Roman" panose="02020603050405020304" pitchFamily="18" charset="0"/>
                <a:ea typeface="微软雅黑" panose="020B0503020204020204" pitchFamily="34" charset="-122"/>
              </a:rPr>
              <a:t>AVB</a:t>
            </a:r>
            <a:r>
              <a:rPr lang="zh-CN" altLang="en-US" sz="2800" b="1" dirty="0">
                <a:solidFill>
                  <a:srgbClr val="000000"/>
                </a:solidFill>
                <a:latin typeface="Times New Roman" panose="02020603050405020304" pitchFamily="18" charset="0"/>
                <a:ea typeface="微软雅黑" panose="020B0503020204020204" pitchFamily="34" charset="-122"/>
              </a:rPr>
              <a:t>协议</a:t>
            </a:r>
            <a:r>
              <a:rPr lang="en-US" altLang="zh-CN" sz="2800" b="1" dirty="0">
                <a:solidFill>
                  <a:srgbClr val="000000"/>
                </a:solidFill>
                <a:latin typeface="Times New Roman" panose="02020603050405020304" pitchFamily="18" charset="0"/>
                <a:ea typeface="微软雅黑" panose="020B0503020204020204" pitchFamily="34" charset="-122"/>
              </a:rPr>
              <a:t>CLASS_A</a:t>
            </a:r>
            <a:r>
              <a:rPr lang="zh-CN" altLang="en-US" sz="2800" b="1" dirty="0">
                <a:solidFill>
                  <a:srgbClr val="000000"/>
                </a:solidFill>
                <a:latin typeface="Times New Roman" panose="02020603050405020304" pitchFamily="18" charset="0"/>
                <a:ea typeface="微软雅黑" panose="020B0503020204020204" pitchFamily="34" charset="-122"/>
              </a:rPr>
              <a:t>的服务间隔</a:t>
            </a:r>
            <a:r>
              <a:rPr lang="en-US" altLang="zh-CN" sz="2800" b="1" dirty="0">
                <a:solidFill>
                  <a:srgbClr val="000000"/>
                </a:solidFill>
                <a:latin typeface="Times New Roman" panose="02020603050405020304" pitchFamily="18" charset="0"/>
                <a:ea typeface="微软雅黑" panose="020B0503020204020204" pitchFamily="34" charset="-122"/>
              </a:rPr>
              <a:t>125us</a:t>
            </a:r>
            <a:r>
              <a:rPr lang="zh-CN" altLang="en-US" sz="2800" b="1" dirty="0">
                <a:solidFill>
                  <a:srgbClr val="000000"/>
                </a:solidFill>
                <a:latin typeface="Times New Roman" panose="02020603050405020304" pitchFamily="18" charset="0"/>
                <a:ea typeface="微软雅黑" panose="020B0503020204020204" pitchFamily="34" charset="-122"/>
              </a:rPr>
              <a:t>，实际测量下来后发现对</a:t>
            </a:r>
            <a:r>
              <a:rPr lang="en-US" altLang="zh-CN" sz="2800" b="1" dirty="0">
                <a:solidFill>
                  <a:srgbClr val="000000"/>
                </a:solidFill>
                <a:latin typeface="Times New Roman" panose="02020603050405020304" pitchFamily="18" charset="0"/>
                <a:ea typeface="微软雅黑" panose="020B0503020204020204" pitchFamily="34" charset="-122"/>
              </a:rPr>
              <a:t>MPC5604E</a:t>
            </a:r>
            <a:r>
              <a:rPr lang="zh-CN" altLang="en-US" sz="2800" b="1" dirty="0">
                <a:solidFill>
                  <a:srgbClr val="000000"/>
                </a:solidFill>
                <a:latin typeface="Times New Roman" panose="02020603050405020304" pitchFamily="18" charset="0"/>
                <a:ea typeface="微软雅黑" panose="020B0503020204020204" pitchFamily="34" charset="-122"/>
              </a:rPr>
              <a:t>该时间太小，改为</a:t>
            </a:r>
            <a:r>
              <a:rPr lang="en-US" altLang="zh-CN" sz="2800" b="1" dirty="0">
                <a:solidFill>
                  <a:srgbClr val="000000"/>
                </a:solidFill>
                <a:latin typeface="Times New Roman" panose="02020603050405020304" pitchFamily="18" charset="0"/>
                <a:ea typeface="微软雅黑" panose="020B0503020204020204" pitchFamily="34" charset="-122"/>
              </a:rPr>
              <a:t>CLASS_B</a:t>
            </a:r>
            <a:r>
              <a:rPr lang="zh-CN" altLang="en-US" sz="2800" b="1" dirty="0">
                <a:solidFill>
                  <a:srgbClr val="000000"/>
                </a:solidFill>
                <a:latin typeface="Times New Roman" panose="02020603050405020304" pitchFamily="18" charset="0"/>
                <a:ea typeface="微软雅黑" panose="020B0503020204020204" pitchFamily="34" charset="-122"/>
              </a:rPr>
              <a:t>的服务间隔</a:t>
            </a:r>
            <a:r>
              <a:rPr lang="en-US" altLang="zh-CN" sz="2800" b="1" dirty="0">
                <a:solidFill>
                  <a:srgbClr val="000000"/>
                </a:solidFill>
                <a:latin typeface="Times New Roman" panose="02020603050405020304" pitchFamily="18" charset="0"/>
                <a:ea typeface="微软雅黑" panose="020B0503020204020204" pitchFamily="34" charset="-122"/>
              </a:rPr>
              <a:t>250us</a:t>
            </a:r>
            <a:r>
              <a:rPr lang="zh-CN" altLang="en-US" sz="2800" b="1" dirty="0">
                <a:solidFill>
                  <a:srgbClr val="000000"/>
                </a:solidFill>
                <a:latin typeface="Times New Roman" panose="02020603050405020304" pitchFamily="18" charset="0"/>
                <a:ea typeface="微软雅黑" panose="020B0503020204020204" pitchFamily="34" charset="-122"/>
              </a:rPr>
              <a:t>后</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可以按时正常处理报文收发，此时</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使用率大约为</a:t>
            </a:r>
            <a:r>
              <a:rPr lang="en-US" altLang="zh-CN" sz="2800" b="1" dirty="0">
                <a:solidFill>
                  <a:srgbClr val="000000"/>
                </a:solidFill>
                <a:latin typeface="Times New Roman" panose="02020603050405020304" pitchFamily="18" charset="0"/>
                <a:ea typeface="微软雅黑" panose="020B0503020204020204" pitchFamily="34" charset="-122"/>
              </a:rPr>
              <a:t>70%</a:t>
            </a:r>
            <a:r>
              <a:rPr lang="zh-CN" altLang="en-US" sz="2800" b="1" dirty="0">
                <a:solidFill>
                  <a:srgbClr val="000000"/>
                </a:solidFill>
                <a:latin typeface="Times New Roman" panose="02020603050405020304" pitchFamily="18" charset="0"/>
                <a:ea typeface="微软雅黑" panose="020B0503020204020204" pitchFamily="34" charset="-122"/>
              </a:rPr>
              <a:t>，通过优化任务调度与管理，可以降低</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负载。</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Rectangle 2"/>
          <p:cNvSpPr>
            <a:spLocks noChangeArrowheads="1"/>
          </p:cNvSpPr>
          <p:nvPr/>
        </p:nvSpPr>
        <p:spPr bwMode="auto">
          <a:xfrm>
            <a:off x="2639760" y="17008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9244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25" y="1628875"/>
            <a:ext cx="6883733" cy="4017303"/>
          </a:xfrm>
          <a:prstGeom prst="rect">
            <a:avLst/>
          </a:prstGeom>
        </p:spPr>
      </p:pic>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28</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263595" y="980830"/>
            <a:ext cx="4392305" cy="565591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摄像头</a:t>
            </a:r>
            <a:r>
              <a:rPr lang="en-US" altLang="zh-CN" sz="2800" b="1" dirty="0">
                <a:solidFill>
                  <a:srgbClr val="000000"/>
                </a:solidFill>
                <a:latin typeface="Times New Roman" panose="02020603050405020304" pitchFamily="18" charset="0"/>
                <a:ea typeface="微软雅黑" panose="020B0503020204020204" pitchFamily="34" charset="-122"/>
              </a:rPr>
              <a:t>OV5642</a:t>
            </a: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为了达到良好的动态效果，采用</a:t>
            </a:r>
            <a:r>
              <a:rPr lang="en-US" altLang="zh-CN" sz="2800" b="1" dirty="0">
                <a:solidFill>
                  <a:srgbClr val="000000"/>
                </a:solidFill>
                <a:latin typeface="Times New Roman" panose="02020603050405020304" pitchFamily="18" charset="0"/>
                <a:ea typeface="微软雅黑" panose="020B0503020204020204" pitchFamily="34" charset="-122"/>
              </a:rPr>
              <a:t>NXP</a:t>
            </a:r>
            <a:r>
              <a:rPr lang="zh-CN" altLang="en-US" sz="2800" b="1" dirty="0">
                <a:solidFill>
                  <a:srgbClr val="000000"/>
                </a:solidFill>
                <a:latin typeface="Times New Roman" panose="02020603050405020304" pitchFamily="18" charset="0"/>
                <a:ea typeface="微软雅黑" panose="020B0503020204020204" pitchFamily="34" charset="-122"/>
              </a:rPr>
              <a:t>相关开源代码，将</a:t>
            </a:r>
            <a:r>
              <a:rPr lang="en-US" altLang="zh-CN" sz="2800" b="1" dirty="0">
                <a:solidFill>
                  <a:srgbClr val="000000"/>
                </a:solidFill>
                <a:latin typeface="Times New Roman" panose="02020603050405020304" pitchFamily="18" charset="0"/>
                <a:ea typeface="微软雅黑" panose="020B0503020204020204" pitchFamily="34" charset="-122"/>
              </a:rPr>
              <a:t>OV5642</a:t>
            </a:r>
            <a:r>
              <a:rPr lang="zh-CN" altLang="en-US" sz="2800" b="1" dirty="0">
                <a:solidFill>
                  <a:srgbClr val="000000"/>
                </a:solidFill>
                <a:latin typeface="Times New Roman" panose="02020603050405020304" pitchFamily="18" charset="0"/>
                <a:ea typeface="微软雅黑" panose="020B0503020204020204" pitchFamily="34" charset="-122"/>
              </a:rPr>
              <a:t>配置为</a:t>
            </a:r>
            <a:r>
              <a:rPr lang="en-US" altLang="zh-CN" sz="2800" b="1" dirty="0">
                <a:solidFill>
                  <a:srgbClr val="000000"/>
                </a:solidFill>
                <a:latin typeface="Times New Roman" panose="02020603050405020304" pitchFamily="18" charset="0"/>
                <a:ea typeface="微软雅黑" panose="020B0503020204020204" pitchFamily="34" charset="-122"/>
              </a:rPr>
              <a:t>640</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480   30fps</a:t>
            </a:r>
            <a:r>
              <a:rPr lang="zh-CN" altLang="en-US" sz="2800" b="1" dirty="0">
                <a:solidFill>
                  <a:srgbClr val="000000"/>
                </a:solidFill>
                <a:latin typeface="Times New Roman" panose="02020603050405020304" pitchFamily="18" charset="0"/>
                <a:ea typeface="微软雅黑" panose="020B0503020204020204" pitchFamily="34" charset="-122"/>
              </a:rPr>
              <a:t>模式；</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右图为摄像头</a:t>
            </a:r>
            <a:r>
              <a:rPr lang="zh-CN" altLang="en-US" sz="2800" b="1">
                <a:solidFill>
                  <a:srgbClr val="000000"/>
                </a:solidFill>
                <a:latin typeface="Times New Roman" panose="02020603050405020304" pitchFamily="18" charset="0"/>
                <a:ea typeface="微软雅黑" panose="020B0503020204020204" pitchFamily="34" charset="-122"/>
              </a:rPr>
              <a:t>的场、行</a:t>
            </a:r>
            <a:r>
              <a:rPr lang="zh-CN" altLang="en-US" sz="2800" b="1" dirty="0">
                <a:solidFill>
                  <a:srgbClr val="000000"/>
                </a:solidFill>
                <a:latin typeface="Times New Roman" panose="02020603050405020304" pitchFamily="18" charset="0"/>
                <a:ea typeface="微软雅黑" panose="020B0503020204020204" pitchFamily="34" charset="-122"/>
              </a:rPr>
              <a:t>信号，其像素时钟为</a:t>
            </a:r>
            <a:r>
              <a:rPr lang="en-US" altLang="zh-CN" sz="2800" b="1" dirty="0">
                <a:solidFill>
                  <a:srgbClr val="000000"/>
                </a:solidFill>
                <a:latin typeface="Times New Roman" panose="02020603050405020304" pitchFamily="18" charset="0"/>
                <a:ea typeface="微软雅黑" panose="020B0503020204020204" pitchFamily="34" charset="-122"/>
              </a:rPr>
              <a:t>50Mhz</a:t>
            </a:r>
            <a:r>
              <a:rPr lang="zh-CN" altLang="en-US" sz="2800" b="1" dirty="0">
                <a:solidFill>
                  <a:srgbClr val="000000"/>
                </a:solidFill>
                <a:latin typeface="Times New Roman" panose="02020603050405020304" pitchFamily="18" charset="0"/>
                <a:ea typeface="微软雅黑" panose="020B0503020204020204" pitchFamily="34" charset="-122"/>
              </a:rPr>
              <a:t>。</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6594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29</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90784" y="332785"/>
            <a:ext cx="10944760" cy="294786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Wrapper</a:t>
            </a:r>
            <a:r>
              <a:rPr lang="en-US" altLang="zh-CN" sz="2800" dirty="0"/>
              <a:t> </a:t>
            </a:r>
            <a:br>
              <a:rPr lang="en-US" altLang="zh-CN" sz="2800" dirty="0"/>
            </a:b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摄像头</a:t>
            </a:r>
            <a:r>
              <a:rPr lang="en-US" altLang="zh-CN" sz="2800" b="1" dirty="0">
                <a:solidFill>
                  <a:srgbClr val="000000"/>
                </a:solidFill>
                <a:latin typeface="Times New Roman" panose="02020603050405020304" pitchFamily="18" charset="0"/>
                <a:ea typeface="微软雅黑" panose="020B0503020204020204" pitchFamily="34" charset="-122"/>
              </a:rPr>
              <a:t>OV5642</a:t>
            </a:r>
            <a:r>
              <a:rPr lang="zh-CN" altLang="en-US" sz="2800" b="1" dirty="0">
                <a:solidFill>
                  <a:srgbClr val="000000"/>
                </a:solidFill>
                <a:latin typeface="Times New Roman" panose="02020603050405020304" pitchFamily="18" charset="0"/>
                <a:ea typeface="微软雅黑" panose="020B0503020204020204" pitchFamily="34" charset="-122"/>
              </a:rPr>
              <a:t>配置为</a:t>
            </a:r>
            <a:r>
              <a:rPr lang="en-US" altLang="zh-CN" sz="2800" b="1" dirty="0">
                <a:solidFill>
                  <a:srgbClr val="000000"/>
                </a:solidFill>
                <a:latin typeface="Times New Roman" panose="02020603050405020304" pitchFamily="18" charset="0"/>
                <a:ea typeface="微软雅黑" panose="020B0503020204020204" pitchFamily="34" charset="-122"/>
              </a:rPr>
              <a:t>640</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480 YUV 30fps</a:t>
            </a:r>
            <a:r>
              <a:rPr lang="zh-CN" altLang="en-US" sz="2800" b="1" dirty="0">
                <a:solidFill>
                  <a:srgbClr val="000000"/>
                </a:solidFill>
                <a:latin typeface="Times New Roman" panose="02020603050405020304" pitchFamily="18" charset="0"/>
                <a:ea typeface="微软雅黑" panose="020B0503020204020204" pitchFamily="34" charset="-122"/>
              </a:rPr>
              <a:t>模式，则数据量为</a:t>
            </a:r>
            <a:r>
              <a:rPr lang="en-US" altLang="zh-CN" sz="2800" b="1" dirty="0">
                <a:solidFill>
                  <a:srgbClr val="000000"/>
                </a:solidFill>
                <a:latin typeface="Times New Roman" panose="02020603050405020304" pitchFamily="18" charset="0"/>
                <a:ea typeface="微软雅黑" panose="020B0503020204020204" pitchFamily="34" charset="-122"/>
              </a:rPr>
              <a:t>640</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480</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2</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30</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8=147Mbit/s</a:t>
            </a:r>
            <a:r>
              <a:rPr lang="zh-CN" altLang="en-US" sz="2800" b="1" dirty="0">
                <a:solidFill>
                  <a:srgbClr val="000000"/>
                </a:solidFill>
                <a:latin typeface="Times New Roman" panose="02020603050405020304" pitchFamily="18" charset="0"/>
                <a:ea typeface="微软雅黑" panose="020B0503020204020204" pitchFamily="34" charset="-122"/>
              </a:rPr>
              <a:t>，百兆以太网无法承载其带宽需求，因此采用</a:t>
            </a:r>
            <a:r>
              <a:rPr lang="en-US" altLang="zh-CN" sz="2800" b="1" dirty="0">
                <a:solidFill>
                  <a:srgbClr val="000000"/>
                </a:solidFill>
                <a:latin typeface="Times New Roman" panose="02020603050405020304" pitchFamily="18" charset="0"/>
                <a:ea typeface="微软雅黑" panose="020B0503020204020204" pitchFamily="34" charset="-122"/>
              </a:rPr>
              <a:t>MPC5604E</a:t>
            </a:r>
            <a:r>
              <a:rPr lang="zh-CN" altLang="en-US" sz="2800" b="1" dirty="0">
                <a:solidFill>
                  <a:srgbClr val="000000"/>
                </a:solidFill>
                <a:latin typeface="Times New Roman" panose="02020603050405020304" pitchFamily="18" charset="0"/>
                <a:ea typeface="微软雅黑" panose="020B0503020204020204" pitchFamily="34" charset="-122"/>
              </a:rPr>
              <a:t>的图像处理</a:t>
            </a:r>
            <a:r>
              <a:rPr lang="en-US" altLang="zh-CN" sz="2800" b="1" dirty="0">
                <a:solidFill>
                  <a:srgbClr val="000000"/>
                </a:solidFill>
                <a:latin typeface="Times New Roman" panose="02020603050405020304" pitchFamily="18" charset="0"/>
                <a:ea typeface="微软雅黑" panose="020B0503020204020204" pitchFamily="34" charset="-122"/>
              </a:rPr>
              <a:t>IP</a:t>
            </a:r>
            <a:r>
              <a:rPr lang="zh-CN" altLang="en-US" sz="2800" b="1" dirty="0">
                <a:solidFill>
                  <a:srgbClr val="000000"/>
                </a:solidFill>
                <a:latin typeface="Times New Roman" panose="02020603050405020304" pitchFamily="18" charset="0"/>
                <a:ea typeface="微软雅黑" panose="020B0503020204020204" pitchFamily="34" charset="-122"/>
              </a:rPr>
              <a:t>核将图像压缩为</a:t>
            </a:r>
            <a:r>
              <a:rPr lang="en-US" altLang="zh-CN" sz="2800" b="1" dirty="0">
                <a:solidFill>
                  <a:srgbClr val="000000"/>
                </a:solidFill>
                <a:latin typeface="Times New Roman" panose="02020603050405020304" pitchFamily="18" charset="0"/>
                <a:ea typeface="微软雅黑" panose="020B0503020204020204" pitchFamily="34" charset="-122"/>
              </a:rPr>
              <a:t>JPEG</a:t>
            </a:r>
            <a:r>
              <a:rPr lang="zh-CN" altLang="en-US" sz="2800" b="1" dirty="0">
                <a:solidFill>
                  <a:srgbClr val="000000"/>
                </a:solidFill>
                <a:latin typeface="Times New Roman" panose="02020603050405020304" pitchFamily="18" charset="0"/>
                <a:ea typeface="微软雅黑" panose="020B0503020204020204" pitchFamily="34" charset="-122"/>
              </a:rPr>
              <a:t>后发送。</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685" y="3342398"/>
            <a:ext cx="9081116" cy="2952205"/>
          </a:xfrm>
          <a:prstGeom prst="rect">
            <a:avLst/>
          </a:prstGeom>
        </p:spPr>
      </p:pic>
    </p:spTree>
    <p:extLst>
      <p:ext uri="{BB962C8B-B14F-4D97-AF65-F5344CB8AC3E}">
        <p14:creationId xmlns:p14="http://schemas.microsoft.com/office/powerpoint/2010/main" val="74682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p:cNvSpPr>
            <a:spLocks/>
          </p:cNvSpPr>
          <p:nvPr/>
        </p:nvSpPr>
        <p:spPr bwMode="auto">
          <a:xfrm>
            <a:off x="3309941" y="1395416"/>
            <a:ext cx="8886825" cy="1881187"/>
          </a:xfrm>
          <a:custGeom>
            <a:avLst/>
            <a:gdLst>
              <a:gd name="T0" fmla="*/ 2147483647 w 11567"/>
              <a:gd name="T1" fmla="*/ 1449760151 h 2441"/>
              <a:gd name="T2" fmla="*/ 0 w 11567"/>
              <a:gd name="T3" fmla="*/ 1449760151 h 2441"/>
              <a:gd name="T4" fmla="*/ 910198497 w 11567"/>
              <a:gd name="T5" fmla="*/ 0 h 2441"/>
              <a:gd name="T6" fmla="*/ 2147483647 w 11567"/>
              <a:gd name="T7" fmla="*/ 0 h 2441"/>
              <a:gd name="T8" fmla="*/ 2147483647 w 11567"/>
              <a:gd name="T9" fmla="*/ 1449760151 h 2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67" h="2441">
                <a:moveTo>
                  <a:pt x="11567" y="2441"/>
                </a:moveTo>
                <a:lnTo>
                  <a:pt x="0" y="2441"/>
                </a:lnTo>
                <a:lnTo>
                  <a:pt x="1542" y="0"/>
                </a:lnTo>
                <a:lnTo>
                  <a:pt x="11567" y="0"/>
                </a:lnTo>
                <a:lnTo>
                  <a:pt x="11567" y="244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7" name="Freeform 6"/>
          <p:cNvSpPr>
            <a:spLocks/>
          </p:cNvSpPr>
          <p:nvPr/>
        </p:nvSpPr>
        <p:spPr bwMode="auto">
          <a:xfrm>
            <a:off x="0" y="4075113"/>
            <a:ext cx="5695949" cy="1712912"/>
          </a:xfrm>
          <a:custGeom>
            <a:avLst/>
            <a:gdLst>
              <a:gd name="T0" fmla="*/ 0 w 7413"/>
              <a:gd name="T1" fmla="*/ 0 h 2222"/>
              <a:gd name="T2" fmla="*/ 2147483647 w 7413"/>
              <a:gd name="T3" fmla="*/ 0 h 2222"/>
              <a:gd name="T4" fmla="*/ 2147483647 w 7413"/>
              <a:gd name="T5" fmla="*/ 1320462430 h 2222"/>
              <a:gd name="T6" fmla="*/ 0 w 7413"/>
              <a:gd name="T7" fmla="*/ 1320462430 h 2222"/>
              <a:gd name="T8" fmla="*/ 0 w 7413"/>
              <a:gd name="T9" fmla="*/ 0 h 2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13" h="2222">
                <a:moveTo>
                  <a:pt x="0" y="0"/>
                </a:moveTo>
                <a:lnTo>
                  <a:pt x="7413" y="0"/>
                </a:lnTo>
                <a:lnTo>
                  <a:pt x="6010" y="2222"/>
                </a:lnTo>
                <a:lnTo>
                  <a:pt x="0" y="2222"/>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8" name="Freeform 7"/>
          <p:cNvSpPr>
            <a:spLocks/>
          </p:cNvSpPr>
          <p:nvPr/>
        </p:nvSpPr>
        <p:spPr bwMode="auto">
          <a:xfrm>
            <a:off x="1" y="2052639"/>
            <a:ext cx="10733088" cy="2981325"/>
          </a:xfrm>
          <a:custGeom>
            <a:avLst/>
            <a:gdLst>
              <a:gd name="T0" fmla="*/ 0 w 13970"/>
              <a:gd name="T1" fmla="*/ 0 h 3869"/>
              <a:gd name="T2" fmla="*/ 2147483647 w 13970"/>
              <a:gd name="T3" fmla="*/ 0 h 3869"/>
              <a:gd name="T4" fmla="*/ 2147483647 w 13970"/>
              <a:gd name="T5" fmla="*/ 2147483647 h 3869"/>
              <a:gd name="T6" fmla="*/ 0 w 13970"/>
              <a:gd name="T7" fmla="*/ 2147483647 h 3869"/>
              <a:gd name="T8" fmla="*/ 0 w 13970"/>
              <a:gd name="T9" fmla="*/ 0 h 38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70" h="3869">
                <a:moveTo>
                  <a:pt x="0" y="0"/>
                </a:moveTo>
                <a:lnTo>
                  <a:pt x="13970" y="0"/>
                </a:lnTo>
                <a:lnTo>
                  <a:pt x="11527" y="3869"/>
                </a:lnTo>
                <a:lnTo>
                  <a:pt x="0" y="3869"/>
                </a:lnTo>
                <a:lnTo>
                  <a:pt x="0" y="0"/>
                </a:lnTo>
                <a:close/>
              </a:path>
            </a:pathLst>
          </a:custGeom>
          <a:solidFill>
            <a:srgbClr val="21A3D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29" name="Freeform 8"/>
          <p:cNvSpPr>
            <a:spLocks/>
          </p:cNvSpPr>
          <p:nvPr/>
        </p:nvSpPr>
        <p:spPr bwMode="auto">
          <a:xfrm>
            <a:off x="11231563" y="1908176"/>
            <a:ext cx="557212" cy="900113"/>
          </a:xfrm>
          <a:custGeom>
            <a:avLst/>
            <a:gdLst>
              <a:gd name="T0" fmla="*/ 344967259 w 725"/>
              <a:gd name="T1" fmla="*/ 262645120 h 1169"/>
              <a:gd name="T2" fmla="*/ 428255466 w 725"/>
              <a:gd name="T3" fmla="*/ 346833020 h 1169"/>
              <a:gd name="T4" fmla="*/ 344967259 w 725"/>
              <a:gd name="T5" fmla="*/ 430428801 h 1169"/>
              <a:gd name="T6" fmla="*/ 83288207 w 725"/>
              <a:gd name="T7" fmla="*/ 693073920 h 1169"/>
              <a:gd name="T8" fmla="*/ 0 w 725"/>
              <a:gd name="T9" fmla="*/ 609478139 h 1169"/>
              <a:gd name="T10" fmla="*/ 261679052 w 725"/>
              <a:gd name="T11" fmla="*/ 346833020 h 1169"/>
              <a:gd name="T12" fmla="*/ 0 w 725"/>
              <a:gd name="T13" fmla="*/ 83595781 h 1169"/>
              <a:gd name="T14" fmla="*/ 83288207 w 725"/>
              <a:gd name="T15" fmla="*/ 0 h 1169"/>
              <a:gd name="T16" fmla="*/ 344967259 w 725"/>
              <a:gd name="T17" fmla="*/ 262645120 h 1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0" name="Freeform 9"/>
          <p:cNvSpPr>
            <a:spLocks/>
          </p:cNvSpPr>
          <p:nvPr/>
        </p:nvSpPr>
        <p:spPr bwMode="auto">
          <a:xfrm>
            <a:off x="10591803" y="6049966"/>
            <a:ext cx="1604963" cy="808037"/>
          </a:xfrm>
          <a:custGeom>
            <a:avLst/>
            <a:gdLst>
              <a:gd name="T0" fmla="*/ 1233671567 w 2088"/>
              <a:gd name="T1" fmla="*/ 0 h 1048"/>
              <a:gd name="T2" fmla="*/ 1233671567 w 2088"/>
              <a:gd name="T3" fmla="*/ 623018887 h 1048"/>
              <a:gd name="T4" fmla="*/ 0 w 2088"/>
              <a:gd name="T5" fmla="*/ 623018887 h 1048"/>
              <a:gd name="T6" fmla="*/ 391135171 w 2088"/>
              <a:gd name="T7" fmla="*/ 0 h 1048"/>
              <a:gd name="T8" fmla="*/ 1233671567 w 2088"/>
              <a:gd name="T9" fmla="*/ 0 h 10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8" h="1048">
                <a:moveTo>
                  <a:pt x="2088" y="0"/>
                </a:moveTo>
                <a:lnTo>
                  <a:pt x="2088" y="1048"/>
                </a:lnTo>
                <a:lnTo>
                  <a:pt x="0" y="1048"/>
                </a:lnTo>
                <a:lnTo>
                  <a:pt x="662" y="0"/>
                </a:lnTo>
                <a:lnTo>
                  <a:pt x="2088" y="0"/>
                </a:lnTo>
                <a:close/>
              </a:path>
            </a:pathLst>
          </a:custGeom>
          <a:solidFill>
            <a:srgbClr val="C1C0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1" name="Freeform 10"/>
          <p:cNvSpPr>
            <a:spLocks/>
          </p:cNvSpPr>
          <p:nvPr/>
        </p:nvSpPr>
        <p:spPr bwMode="auto">
          <a:xfrm>
            <a:off x="10301291" y="6208716"/>
            <a:ext cx="1895475" cy="649287"/>
          </a:xfrm>
          <a:custGeom>
            <a:avLst/>
            <a:gdLst>
              <a:gd name="T0" fmla="*/ 1456354064 w 2467"/>
              <a:gd name="T1" fmla="*/ 0 h 843"/>
              <a:gd name="T2" fmla="*/ 1456354064 w 2467"/>
              <a:gd name="T3" fmla="*/ 500087317 h 843"/>
              <a:gd name="T4" fmla="*/ 0 w 2467"/>
              <a:gd name="T5" fmla="*/ 500087317 h 843"/>
              <a:gd name="T6" fmla="*/ 314648082 w 2467"/>
              <a:gd name="T7" fmla="*/ 0 h 843"/>
              <a:gd name="T8" fmla="*/ 1456354064 w 2467"/>
              <a:gd name="T9" fmla="*/ 0 h 8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7" h="843">
                <a:moveTo>
                  <a:pt x="2467" y="0"/>
                </a:moveTo>
                <a:lnTo>
                  <a:pt x="2467" y="843"/>
                </a:lnTo>
                <a:lnTo>
                  <a:pt x="0" y="843"/>
                </a:lnTo>
                <a:lnTo>
                  <a:pt x="533" y="0"/>
                </a:lnTo>
                <a:lnTo>
                  <a:pt x="2467" y="0"/>
                </a:lnTo>
                <a:close/>
              </a:path>
            </a:pathLst>
          </a:custGeom>
          <a:solidFill>
            <a:srgbClr val="21A3D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rgbClr val="006794"/>
              </a:solidFill>
              <a:effectLst/>
              <a:uLnTx/>
              <a:uFillTx/>
              <a:latin typeface="Times New Roman" panose="02020603050405020304" pitchFamily="18" charset="0"/>
              <a:ea typeface="微软雅黑" panose="020B0503020204020204" pitchFamily="34" charset="-122"/>
            </a:endParaRPr>
          </a:p>
        </p:txBody>
      </p:sp>
      <p:sp>
        <p:nvSpPr>
          <p:cNvPr id="32" name="TextBox 11"/>
          <p:cNvSpPr txBox="1">
            <a:spLocks noChangeArrowheads="1"/>
          </p:cNvSpPr>
          <p:nvPr/>
        </p:nvSpPr>
        <p:spPr bwMode="auto">
          <a:xfrm>
            <a:off x="2495750" y="2722211"/>
            <a:ext cx="377539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rgbClr val="3C3C3C"/>
                </a:solidFill>
                <a:latin typeface="Times New Roman" panose="02020603050405020304" pitchFamily="18" charset="0"/>
                <a:ea typeface="微软雅黑" panose="020B0503020204020204" pitchFamily="34" charset="-122"/>
              </a:rPr>
              <a:t>以太网网络规划</a:t>
            </a:r>
          </a:p>
          <a:p>
            <a:pPr eaLnBrk="1" hangingPunct="1">
              <a:buFontTx/>
              <a:buNone/>
            </a:pPr>
            <a:endParaRPr lang="zh-CN" altLang="en-US" sz="4000" b="1" dirty="0">
              <a:solidFill>
                <a:srgbClr val="FFFFFF"/>
              </a:solidFill>
              <a:latin typeface="Times New Roman" panose="02020603050405020304" pitchFamily="18" charset="0"/>
              <a:ea typeface="微软雅黑" panose="020B0503020204020204" pitchFamily="34" charset="-122"/>
            </a:endParaRPr>
          </a:p>
        </p:txBody>
      </p:sp>
      <p:sp>
        <p:nvSpPr>
          <p:cNvPr id="43" name="TextBox 12"/>
          <p:cNvSpPr txBox="1">
            <a:spLocks noChangeArrowheads="1"/>
          </p:cNvSpPr>
          <p:nvPr/>
        </p:nvSpPr>
        <p:spPr bwMode="auto">
          <a:xfrm>
            <a:off x="1346201" y="2463801"/>
            <a:ext cx="1069524" cy="221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13801" b="1">
                <a:solidFill>
                  <a:srgbClr val="FFFFFF"/>
                </a:solidFill>
                <a:latin typeface="Times New Roman" panose="02020603050405020304" pitchFamily="18" charset="0"/>
                <a:ea typeface="微软雅黑" panose="020B0503020204020204" pitchFamily="34" charset="-122"/>
              </a:rPr>
              <a:t>1</a:t>
            </a:r>
            <a:endParaRPr lang="zh-CN" altLang="en-US" sz="13801" b="1">
              <a:solidFill>
                <a:srgbClr val="FFFFFF"/>
              </a:solidFill>
              <a:latin typeface="Times New Roman" panose="02020603050405020304" pitchFamily="18" charset="0"/>
              <a:ea typeface="微软雅黑" panose="020B0503020204020204" pitchFamily="34" charset="-122"/>
            </a:endParaRPr>
          </a:p>
        </p:txBody>
      </p:sp>
      <p:sp>
        <p:nvSpPr>
          <p:cNvPr id="44" name="TextBox 2"/>
          <p:cNvSpPr txBox="1">
            <a:spLocks noChangeArrowheads="1"/>
          </p:cNvSpPr>
          <p:nvPr/>
        </p:nvSpPr>
        <p:spPr bwMode="auto">
          <a:xfrm>
            <a:off x="490539" y="3813175"/>
            <a:ext cx="763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rPr>
              <a:t>Part</a:t>
            </a:r>
            <a:endParaRPr kumimoji="0" lang="zh-CN" altLang="en-US" sz="2800" b="0" i="0" u="none" strike="noStrike" kern="0" cap="none" spc="0" normalizeH="0" noProof="0">
              <a:ln>
                <a:noFill/>
              </a:ln>
              <a:solidFill>
                <a:srgbClr val="FFFFFF"/>
              </a:solidFill>
              <a:effectLst/>
              <a:uLnTx/>
              <a:uFillTx/>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7472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7064" r="7340" b="25925"/>
          <a:stretch/>
        </p:blipFill>
        <p:spPr>
          <a:xfrm>
            <a:off x="1991715" y="2708950"/>
            <a:ext cx="7272505" cy="3904824"/>
          </a:xfrm>
          <a:prstGeom prst="rect">
            <a:avLst/>
          </a:prstGeom>
        </p:spPr>
      </p:pic>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30</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90784" y="332785"/>
            <a:ext cx="10944760" cy="294786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a:t>
            </a:r>
            <a:r>
              <a:rPr lang="en-US" altLang="zh-CN" sz="2800" dirty="0"/>
              <a:t/>
            </a:r>
            <a:br>
              <a:rPr lang="en-US" altLang="zh-CN" sz="2800" dirty="0"/>
            </a:b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除了正确采样摄像头信息外，以太网传输过程中一个很重要的就是流量控制。图像输出流量必须小于设计流量，否则会导致网络报文丢失，影响图像接收。</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6364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31</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90784" y="571148"/>
            <a:ext cx="1094476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a:t>
            </a:r>
            <a:r>
              <a:rPr lang="en-US" altLang="zh-CN" sz="2800" dirty="0"/>
              <a:t/>
            </a:r>
            <a:br>
              <a:rPr lang="en-US" altLang="zh-CN" sz="2800" dirty="0"/>
            </a:b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JPEG</a:t>
            </a:r>
            <a:r>
              <a:rPr lang="zh-CN" altLang="en-US" sz="2800" b="1" dirty="0">
                <a:solidFill>
                  <a:srgbClr val="000000"/>
                </a:solidFill>
                <a:latin typeface="Times New Roman" panose="02020603050405020304" pitchFamily="18" charset="0"/>
                <a:ea typeface="微软雅黑" panose="020B0503020204020204" pitchFamily="34" charset="-122"/>
              </a:rPr>
              <a:t>压缩后的图像大小随图像的复杂程度不同，如下图所示，图像细节增加后网络流量从</a:t>
            </a:r>
            <a:r>
              <a:rPr lang="en-US" altLang="zh-CN" sz="2800" b="1" dirty="0">
                <a:solidFill>
                  <a:srgbClr val="000000"/>
                </a:solidFill>
                <a:latin typeface="Times New Roman" panose="02020603050405020304" pitchFamily="18" charset="0"/>
                <a:ea typeface="微软雅黑" panose="020B0503020204020204" pitchFamily="34" charset="-122"/>
              </a:rPr>
              <a:t>12Mbps</a:t>
            </a:r>
            <a:r>
              <a:rPr lang="zh-CN" altLang="en-US" sz="2800" b="1" dirty="0">
                <a:solidFill>
                  <a:srgbClr val="000000"/>
                </a:solidFill>
                <a:latin typeface="Times New Roman" panose="02020603050405020304" pitchFamily="18" charset="0"/>
                <a:ea typeface="微软雅黑" panose="020B0503020204020204" pitchFamily="34" charset="-122"/>
              </a:rPr>
              <a:t>增加到</a:t>
            </a:r>
            <a:r>
              <a:rPr lang="en-US" altLang="zh-CN" sz="2800" b="1" dirty="0">
                <a:solidFill>
                  <a:srgbClr val="000000"/>
                </a:solidFill>
                <a:latin typeface="Times New Roman" panose="02020603050405020304" pitchFamily="18" charset="0"/>
                <a:ea typeface="微软雅黑" panose="020B0503020204020204" pitchFamily="34" charset="-122"/>
              </a:rPr>
              <a:t>17Mbps</a:t>
            </a:r>
            <a:r>
              <a:rPr lang="zh-CN" altLang="en-US" sz="2800" b="1" dirty="0">
                <a:solidFill>
                  <a:srgbClr val="000000"/>
                </a:solidFill>
                <a:latin typeface="Times New Roman" panose="02020603050405020304" pitchFamily="18" charset="0"/>
                <a:ea typeface="微软雅黑" panose="020B0503020204020204" pitchFamily="34" charset="-122"/>
              </a:rPr>
              <a:t>。</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8850" r="3275" b="30051"/>
          <a:stretch/>
        </p:blipFill>
        <p:spPr>
          <a:xfrm>
            <a:off x="1991715" y="2949644"/>
            <a:ext cx="7056491" cy="3760923"/>
          </a:xfrm>
          <a:prstGeom prst="rect">
            <a:avLst/>
          </a:prstGeom>
        </p:spPr>
      </p:pic>
    </p:spTree>
    <p:extLst>
      <p:ext uri="{BB962C8B-B14F-4D97-AF65-F5344CB8AC3E}">
        <p14:creationId xmlns:p14="http://schemas.microsoft.com/office/powerpoint/2010/main" val="119325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32</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90784" y="332785"/>
            <a:ext cx="10944760" cy="294786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a:t>
            </a:r>
            <a:r>
              <a:rPr lang="en-US" altLang="zh-CN" sz="2800" dirty="0"/>
              <a:t/>
            </a:r>
            <a:br>
              <a:rPr lang="en-US" altLang="zh-CN" sz="2800" dirty="0"/>
            </a:b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通过调节压缩模块对图片的采样数量可以控制图像带宽，低带宽下画面清晰度下降，同时带宽使用率下降。因此在摄像头工作过程中需根据前一段时间（</a:t>
            </a:r>
            <a:r>
              <a:rPr lang="en-US" altLang="zh-CN" sz="2800" b="1" dirty="0">
                <a:solidFill>
                  <a:srgbClr val="000000"/>
                </a:solidFill>
                <a:latin typeface="Times New Roman" panose="02020603050405020304" pitchFamily="18" charset="0"/>
                <a:ea typeface="微软雅黑" panose="020B0503020204020204" pitchFamily="34" charset="-122"/>
              </a:rPr>
              <a:t>100ms</a:t>
            </a:r>
            <a:r>
              <a:rPr lang="zh-CN" altLang="en-US" sz="2800" b="1" dirty="0">
                <a:solidFill>
                  <a:srgbClr val="000000"/>
                </a:solidFill>
                <a:latin typeface="Times New Roman" panose="02020603050405020304" pitchFamily="18" charset="0"/>
                <a:ea typeface="微软雅黑" panose="020B0503020204020204" pitchFamily="34" charset="-122"/>
              </a:rPr>
              <a:t>）带宽使用量周期（</a:t>
            </a:r>
            <a:r>
              <a:rPr lang="en-US" altLang="zh-CN" sz="2800" b="1" dirty="0">
                <a:solidFill>
                  <a:srgbClr val="000000"/>
                </a:solidFill>
                <a:latin typeface="Times New Roman" panose="02020603050405020304" pitchFamily="18" charset="0"/>
                <a:ea typeface="微软雅黑" panose="020B0503020204020204" pitchFamily="34" charset="-122"/>
              </a:rPr>
              <a:t>10ms</a:t>
            </a:r>
            <a:r>
              <a:rPr lang="zh-CN" altLang="en-US" sz="2800" b="1" dirty="0">
                <a:solidFill>
                  <a:srgbClr val="000000"/>
                </a:solidFill>
                <a:latin typeface="Times New Roman" panose="02020603050405020304" pitchFamily="18" charset="0"/>
                <a:ea typeface="微软雅黑" panose="020B0503020204020204" pitchFamily="34" charset="-122"/>
              </a:rPr>
              <a:t>）调整采样率。</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6927" t="18338" r="8658" b="18338"/>
          <a:stretch/>
        </p:blipFill>
        <p:spPr>
          <a:xfrm>
            <a:off x="1326849" y="3113564"/>
            <a:ext cx="9072630" cy="3744260"/>
          </a:xfrm>
          <a:prstGeom prst="rect">
            <a:avLst/>
          </a:prstGeom>
        </p:spPr>
      </p:pic>
    </p:spTree>
    <p:extLst>
      <p:ext uri="{BB962C8B-B14F-4D97-AF65-F5344CB8AC3E}">
        <p14:creationId xmlns:p14="http://schemas.microsoft.com/office/powerpoint/2010/main" val="7179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33</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476795"/>
            <a:ext cx="10944760" cy="4854772"/>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带宽控制与以太网带宽控制</a:t>
            </a:r>
            <a:r>
              <a:rPr lang="en-US" altLang="zh-CN" sz="2800" dirty="0"/>
              <a:t/>
            </a:r>
            <a:br>
              <a:rPr lang="en-US" altLang="zh-CN" sz="2800" dirty="0"/>
            </a:br>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图像输出大小可以通过寄存器调整，然而该输出并非线性，右图中硬核一次输出了大约</a:t>
            </a:r>
            <a:r>
              <a:rPr lang="en-US" altLang="zh-CN" sz="2800" b="1" dirty="0">
                <a:solidFill>
                  <a:srgbClr val="000000"/>
                </a:solidFill>
                <a:latin typeface="Times New Roman" panose="02020603050405020304" pitchFamily="18" charset="0"/>
                <a:ea typeface="微软雅黑" panose="020B0503020204020204" pitchFamily="34" charset="-122"/>
              </a:rPr>
              <a:t>3000</a:t>
            </a:r>
            <a:r>
              <a:rPr lang="zh-CN" altLang="en-US" sz="2800" b="1" dirty="0">
                <a:solidFill>
                  <a:srgbClr val="000000"/>
                </a:solidFill>
                <a:latin typeface="Times New Roman" panose="02020603050405020304" pitchFamily="18" charset="0"/>
                <a:ea typeface="微软雅黑" panose="020B0503020204020204" pitchFamily="34" charset="-122"/>
              </a:rPr>
              <a:t>字节</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数据，如果将这些数据直接发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到交换机，虽然有</a:t>
            </a:r>
            <a:r>
              <a:rPr lang="en-US" altLang="zh-CN" sz="2800" b="1" dirty="0">
                <a:solidFill>
                  <a:srgbClr val="000000"/>
                </a:solidFill>
                <a:latin typeface="Times New Roman" panose="02020603050405020304" pitchFamily="18" charset="0"/>
                <a:ea typeface="微软雅黑" panose="020B0503020204020204" pitchFamily="34" charset="-122"/>
              </a:rPr>
              <a:t>AVB</a:t>
            </a:r>
            <a:r>
              <a:rPr lang="zh-CN" altLang="en-US" sz="2800" b="1" dirty="0">
                <a:solidFill>
                  <a:srgbClr val="000000"/>
                </a:solidFill>
                <a:latin typeface="Times New Roman" panose="02020603050405020304" pitchFamily="18" charset="0"/>
                <a:ea typeface="微软雅黑" panose="020B0503020204020204" pitchFamily="34" charset="-122"/>
              </a:rPr>
              <a:t>队列整</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形，依然会对交换机缓存造成</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压力，同时也会影响网络实时</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性能。</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65" y="2564940"/>
            <a:ext cx="5575354" cy="3253742"/>
          </a:xfrm>
          <a:prstGeom prst="rect">
            <a:avLst/>
          </a:prstGeom>
        </p:spPr>
      </p:pic>
    </p:spTree>
    <p:extLst>
      <p:ext uri="{BB962C8B-B14F-4D97-AF65-F5344CB8AC3E}">
        <p14:creationId xmlns:p14="http://schemas.microsoft.com/office/powerpoint/2010/main" val="7933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34</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198161"/>
            <a:ext cx="10944760" cy="676167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带宽控制与以太网带宽控制</a:t>
            </a:r>
            <a:r>
              <a:rPr lang="en-US" altLang="zh-CN" sz="2800" dirty="0"/>
              <a:t/>
            </a:r>
            <a:br>
              <a:rPr lang="en-US" altLang="zh-CN" sz="2800" dirty="0"/>
            </a:br>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为了保证带宽，</a:t>
            </a:r>
            <a:r>
              <a:rPr lang="en-US" altLang="zh-CN" sz="2800" b="1" dirty="0">
                <a:solidFill>
                  <a:srgbClr val="000000"/>
                </a:solidFill>
                <a:latin typeface="Times New Roman" panose="02020603050405020304" pitchFamily="18" charset="0"/>
                <a:ea typeface="微软雅黑" panose="020B0503020204020204" pitchFamily="34" charset="-122"/>
              </a:rPr>
              <a:t>AVB</a:t>
            </a:r>
            <a:r>
              <a:rPr lang="zh-CN" altLang="en-US" sz="2800" b="1" dirty="0">
                <a:solidFill>
                  <a:srgbClr val="000000"/>
                </a:solidFill>
                <a:latin typeface="Times New Roman" panose="02020603050405020304" pitchFamily="18" charset="0"/>
                <a:ea typeface="微软雅黑" panose="020B0503020204020204" pitchFamily="34" charset="-122"/>
              </a:rPr>
              <a:t>协议提出基于信用值队列整形，总结下来要求如下（以</a:t>
            </a:r>
            <a:r>
              <a:rPr lang="en-US" altLang="zh-CN" sz="2800" b="1" dirty="0">
                <a:solidFill>
                  <a:srgbClr val="000000"/>
                </a:solidFill>
                <a:latin typeface="Times New Roman" panose="02020603050405020304" pitchFamily="18" charset="0"/>
                <a:ea typeface="微软雅黑" panose="020B0503020204020204" pitchFamily="34" charset="-122"/>
              </a:rPr>
              <a:t>CLASS A</a:t>
            </a:r>
            <a:r>
              <a:rPr lang="zh-CN" altLang="en-US" sz="2800" b="1" dirty="0">
                <a:solidFill>
                  <a:srgbClr val="000000"/>
                </a:solidFill>
                <a:latin typeface="Times New Roman" panose="02020603050405020304" pitchFamily="18" charset="0"/>
                <a:ea typeface="微软雅黑" panose="020B0503020204020204" pitchFamily="34" charset="-122"/>
              </a:rPr>
              <a:t>为例）：</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每</a:t>
            </a:r>
            <a:r>
              <a:rPr lang="en-US" altLang="zh-CN" sz="2800" b="1" dirty="0">
                <a:solidFill>
                  <a:srgbClr val="000000"/>
                </a:solidFill>
                <a:latin typeface="Times New Roman" panose="02020603050405020304" pitchFamily="18" charset="0"/>
                <a:ea typeface="微软雅黑" panose="020B0503020204020204" pitchFamily="34" charset="-122"/>
              </a:rPr>
              <a:t>125us</a:t>
            </a:r>
            <a:r>
              <a:rPr lang="zh-CN" altLang="en-US" sz="2800" b="1" dirty="0">
                <a:solidFill>
                  <a:srgbClr val="000000"/>
                </a:solidFill>
                <a:latin typeface="Times New Roman" panose="02020603050405020304" pitchFamily="18" charset="0"/>
                <a:ea typeface="微软雅黑" panose="020B0503020204020204" pitchFamily="34" charset="-122"/>
              </a:rPr>
              <a:t>发出一帧报文，报文长度和所需带宽和以太网速度有关。</a:t>
            </a:r>
            <a:r>
              <a:rPr lang="en-US" altLang="zh-CN" sz="2800" b="1" dirty="0" err="1">
                <a:solidFill>
                  <a:srgbClr val="000000"/>
                </a:solidFill>
                <a:latin typeface="Times New Roman" panose="02020603050405020304" pitchFamily="18" charset="0"/>
                <a:ea typeface="微软雅黑" panose="020B0503020204020204" pitchFamily="34" charset="-122"/>
              </a:rPr>
              <a:t>Eg</a:t>
            </a:r>
            <a:r>
              <a:rPr lang="en-US" altLang="zh-CN" sz="2800" b="1" dirty="0">
                <a:solidFill>
                  <a:srgbClr val="000000"/>
                </a:solidFill>
                <a:latin typeface="Times New Roman" panose="02020603050405020304" pitchFamily="18" charset="0"/>
                <a:ea typeface="微软雅黑" panose="020B0503020204020204" pitchFamily="34" charset="-122"/>
              </a:rPr>
              <a:t>. </a:t>
            </a:r>
            <a:r>
              <a:rPr lang="zh-CN" altLang="en-US" sz="2800" b="1" dirty="0">
                <a:solidFill>
                  <a:srgbClr val="000000"/>
                </a:solidFill>
                <a:latin typeface="Times New Roman" panose="02020603050405020304" pitchFamily="18" charset="0"/>
                <a:ea typeface="微软雅黑" panose="020B0503020204020204" pitchFamily="34" charset="-122"/>
              </a:rPr>
              <a:t>在</a:t>
            </a:r>
            <a:r>
              <a:rPr lang="en-US" altLang="zh-CN" sz="2800" b="1" dirty="0">
                <a:solidFill>
                  <a:srgbClr val="000000"/>
                </a:solidFill>
                <a:latin typeface="Times New Roman" panose="02020603050405020304" pitchFamily="18" charset="0"/>
                <a:ea typeface="微软雅黑" panose="020B0503020204020204" pitchFamily="34" charset="-122"/>
              </a:rPr>
              <a:t>100Mbps</a:t>
            </a:r>
            <a:r>
              <a:rPr lang="zh-CN" altLang="en-US" sz="2800" b="1" dirty="0">
                <a:solidFill>
                  <a:srgbClr val="000000"/>
                </a:solidFill>
                <a:latin typeface="Times New Roman" panose="02020603050405020304" pitchFamily="18" charset="0"/>
                <a:ea typeface="微软雅黑" panose="020B0503020204020204" pitchFamily="34" charset="-122"/>
              </a:rPr>
              <a:t>以太网下</a:t>
            </a:r>
            <a:r>
              <a:rPr lang="en-US" altLang="zh-CN" sz="2800" b="1" dirty="0">
                <a:solidFill>
                  <a:srgbClr val="000000"/>
                </a:solidFill>
                <a:latin typeface="Times New Roman" panose="02020603050405020304" pitchFamily="18" charset="0"/>
                <a:ea typeface="微软雅黑" panose="020B0503020204020204" pitchFamily="34" charset="-122"/>
              </a:rPr>
              <a:t>125us</a:t>
            </a:r>
            <a:r>
              <a:rPr lang="zh-CN" altLang="en-US" sz="2800" b="1" dirty="0">
                <a:solidFill>
                  <a:srgbClr val="000000"/>
                </a:solidFill>
                <a:latin typeface="Times New Roman" panose="02020603050405020304" pitchFamily="18" charset="0"/>
                <a:ea typeface="微软雅黑" panose="020B0503020204020204" pitchFamily="34" charset="-122"/>
              </a:rPr>
              <a:t>最长发送字节数为</a:t>
            </a:r>
            <a:r>
              <a:rPr lang="en-US" altLang="zh-CN" sz="2800" b="1" dirty="0">
                <a:solidFill>
                  <a:srgbClr val="000000"/>
                </a:solidFill>
                <a:latin typeface="Times New Roman" panose="02020603050405020304" pitchFamily="18" charset="0"/>
                <a:ea typeface="微软雅黑" panose="020B0503020204020204" pitchFamily="34" charset="-122"/>
              </a:rPr>
              <a:t>125</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100/8=1562.5</a:t>
            </a:r>
            <a:r>
              <a:rPr lang="zh-CN" altLang="en-US" sz="2800" b="1" dirty="0">
                <a:solidFill>
                  <a:srgbClr val="000000"/>
                </a:solidFill>
                <a:latin typeface="Times New Roman" panose="02020603050405020304" pitchFamily="18" charset="0"/>
                <a:ea typeface="微软雅黑" panose="020B0503020204020204" pitchFamily="34" charset="-122"/>
              </a:rPr>
              <a:t>，假设当前节点发出的图像信息使用</a:t>
            </a:r>
            <a:r>
              <a:rPr lang="en-US" altLang="zh-CN" sz="2800" b="1" dirty="0">
                <a:solidFill>
                  <a:srgbClr val="000000"/>
                </a:solidFill>
                <a:latin typeface="Times New Roman" panose="02020603050405020304" pitchFamily="18" charset="0"/>
                <a:ea typeface="微软雅黑" panose="020B0503020204020204" pitchFamily="34" charset="-122"/>
              </a:rPr>
              <a:t>14%</a:t>
            </a:r>
            <a:r>
              <a:rPr lang="zh-CN" altLang="en-US" sz="2800" b="1" dirty="0">
                <a:solidFill>
                  <a:srgbClr val="000000"/>
                </a:solidFill>
                <a:latin typeface="Times New Roman" panose="02020603050405020304" pitchFamily="18" charset="0"/>
                <a:ea typeface="微软雅黑" panose="020B0503020204020204" pitchFamily="34" charset="-122"/>
              </a:rPr>
              <a:t>带宽，则报文最大长度为</a:t>
            </a:r>
            <a:r>
              <a:rPr lang="en-US" altLang="zh-CN" sz="2800" b="1" dirty="0">
                <a:solidFill>
                  <a:srgbClr val="000000"/>
                </a:solidFill>
                <a:latin typeface="Times New Roman" panose="02020603050405020304" pitchFamily="18" charset="0"/>
                <a:ea typeface="微软雅黑" panose="020B0503020204020204" pitchFamily="34" charset="-122"/>
              </a:rPr>
              <a:t>1562.5</a:t>
            </a:r>
            <a:r>
              <a:rPr lang="zh-CN" altLang="en-US" sz="2800" b="1" dirty="0">
                <a:solidFill>
                  <a:srgbClr val="000000"/>
                </a:solidFill>
                <a:latin typeface="Times New Roman" panose="02020603050405020304" pitchFamily="18" charset="0"/>
                <a:ea typeface="微软雅黑" panose="020B0503020204020204" pitchFamily="34" charset="-122"/>
              </a:rPr>
              <a:t>*</a:t>
            </a:r>
            <a:r>
              <a:rPr lang="en-US" altLang="zh-CN" sz="2800" b="1" dirty="0">
                <a:solidFill>
                  <a:srgbClr val="000000"/>
                </a:solidFill>
                <a:latin typeface="Times New Roman" panose="02020603050405020304" pitchFamily="18" charset="0"/>
                <a:ea typeface="微软雅黑" panose="020B0503020204020204" pitchFamily="34" charset="-122"/>
              </a:rPr>
              <a:t>0.14=218Bytes</a:t>
            </a:r>
            <a:r>
              <a:rPr lang="zh-CN" altLang="en-US" sz="2800" b="1" dirty="0">
                <a:solidFill>
                  <a:srgbClr val="000000"/>
                </a:solidFill>
                <a:latin typeface="Times New Roman" panose="02020603050405020304" pitchFamily="18" charset="0"/>
                <a:ea typeface="微软雅黑" panose="020B0503020204020204" pitchFamily="34" charset="-122"/>
              </a:rPr>
              <a:t>，即带宽由最大报文长度决定；</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对于图像报文，</a:t>
            </a:r>
            <a:r>
              <a:rPr lang="en-US" altLang="zh-CN" sz="2800" b="1" dirty="0">
                <a:solidFill>
                  <a:srgbClr val="000000"/>
                </a:solidFill>
                <a:latin typeface="Times New Roman" panose="02020603050405020304" pitchFamily="18" charset="0"/>
                <a:ea typeface="微软雅黑" panose="020B0503020204020204" pitchFamily="34" charset="-122"/>
              </a:rPr>
              <a:t>12</a:t>
            </a:r>
            <a:r>
              <a:rPr lang="zh-CN" altLang="en-US" sz="2800" b="1" dirty="0">
                <a:solidFill>
                  <a:srgbClr val="000000"/>
                </a:solidFill>
                <a:latin typeface="Times New Roman" panose="02020603050405020304" pitchFamily="18" charset="0"/>
                <a:ea typeface="微软雅黑" panose="020B0503020204020204" pitchFamily="34" charset="-122"/>
              </a:rPr>
              <a:t>字节为报文间隙，</a:t>
            </a:r>
            <a:r>
              <a:rPr lang="en-US" altLang="zh-CN" sz="2800" b="1" dirty="0">
                <a:solidFill>
                  <a:srgbClr val="000000"/>
                </a:solidFill>
                <a:latin typeface="Times New Roman" panose="02020603050405020304" pitchFamily="18" charset="0"/>
                <a:ea typeface="微软雅黑" panose="020B0503020204020204" pitchFamily="34" charset="-122"/>
              </a:rPr>
              <a:t>4</a:t>
            </a:r>
            <a:r>
              <a:rPr lang="zh-CN" altLang="en-US" sz="2800" b="1" dirty="0">
                <a:solidFill>
                  <a:srgbClr val="000000"/>
                </a:solidFill>
                <a:latin typeface="Times New Roman" panose="02020603050405020304" pitchFamily="18" charset="0"/>
                <a:ea typeface="微软雅黑" panose="020B0503020204020204" pitchFamily="34" charset="-122"/>
              </a:rPr>
              <a:t>字节为</a:t>
            </a:r>
            <a:r>
              <a:rPr lang="en-US" altLang="zh-CN" sz="2800" b="1" dirty="0">
                <a:solidFill>
                  <a:srgbClr val="000000"/>
                </a:solidFill>
                <a:latin typeface="Times New Roman" panose="02020603050405020304" pitchFamily="18" charset="0"/>
                <a:ea typeface="微软雅黑" panose="020B0503020204020204" pitchFamily="34" charset="-122"/>
              </a:rPr>
              <a:t>CRC</a:t>
            </a:r>
            <a:r>
              <a:rPr lang="zh-CN" altLang="en-US" sz="2800" b="1" dirty="0">
                <a:solidFill>
                  <a:srgbClr val="000000"/>
                </a:solidFill>
                <a:latin typeface="Times New Roman" panose="02020603050405020304" pitchFamily="18" charset="0"/>
                <a:ea typeface="微软雅黑" panose="020B0503020204020204" pitchFamily="34" charset="-122"/>
              </a:rPr>
              <a:t>校验，</a:t>
            </a:r>
            <a:r>
              <a:rPr lang="en-US" altLang="zh-CN" sz="2800" b="1" dirty="0">
                <a:solidFill>
                  <a:srgbClr val="000000"/>
                </a:solidFill>
                <a:latin typeface="Times New Roman" panose="02020603050405020304" pitchFamily="18" charset="0"/>
                <a:ea typeface="微软雅黑" panose="020B0503020204020204" pitchFamily="34" charset="-122"/>
              </a:rPr>
              <a:t>12</a:t>
            </a:r>
            <a:r>
              <a:rPr lang="zh-CN" altLang="en-US" sz="2800" b="1" dirty="0">
                <a:solidFill>
                  <a:srgbClr val="000000"/>
                </a:solidFill>
                <a:latin typeface="Times New Roman" panose="02020603050405020304" pitchFamily="18" charset="0"/>
                <a:ea typeface="微软雅黑" panose="020B0503020204020204" pitchFamily="34" charset="-122"/>
              </a:rPr>
              <a:t>字节地址信息，</a:t>
            </a:r>
            <a:r>
              <a:rPr lang="en-US" altLang="zh-CN" sz="2800" b="1" dirty="0">
                <a:solidFill>
                  <a:srgbClr val="000000"/>
                </a:solidFill>
                <a:latin typeface="Times New Roman" panose="02020603050405020304" pitchFamily="18" charset="0"/>
                <a:ea typeface="微软雅黑" panose="020B0503020204020204" pitchFamily="34" charset="-122"/>
              </a:rPr>
              <a:t>2</a:t>
            </a:r>
            <a:r>
              <a:rPr lang="zh-CN" altLang="en-US" sz="2800" b="1" dirty="0">
                <a:solidFill>
                  <a:srgbClr val="000000"/>
                </a:solidFill>
                <a:latin typeface="Times New Roman" panose="02020603050405020304" pitchFamily="18" charset="0"/>
                <a:ea typeface="微软雅黑" panose="020B0503020204020204" pitchFamily="34" charset="-122"/>
              </a:rPr>
              <a:t>字节报文长度，</a:t>
            </a:r>
            <a:r>
              <a:rPr lang="en-US" altLang="zh-CN" sz="2800" b="1" dirty="0">
                <a:solidFill>
                  <a:srgbClr val="000000"/>
                </a:solidFill>
                <a:latin typeface="Times New Roman" panose="02020603050405020304" pitchFamily="18" charset="0"/>
                <a:ea typeface="微软雅黑" panose="020B0503020204020204" pitchFamily="34" charset="-122"/>
              </a:rPr>
              <a:t>3</a:t>
            </a:r>
            <a:r>
              <a:rPr lang="zh-CN" altLang="en-US" sz="2800" b="1" dirty="0">
                <a:solidFill>
                  <a:srgbClr val="000000"/>
                </a:solidFill>
                <a:latin typeface="Times New Roman" panose="02020603050405020304" pitchFamily="18" charset="0"/>
                <a:ea typeface="微软雅黑" panose="020B0503020204020204" pitchFamily="34" charset="-122"/>
              </a:rPr>
              <a:t>字节控制信息，则一帧报文可以传输</a:t>
            </a:r>
            <a:r>
              <a:rPr lang="en-US" altLang="zh-CN" sz="2800" b="1" dirty="0">
                <a:solidFill>
                  <a:srgbClr val="000000"/>
                </a:solidFill>
                <a:latin typeface="Times New Roman" panose="02020603050405020304" pitchFamily="18" charset="0"/>
                <a:ea typeface="微软雅黑" panose="020B0503020204020204" pitchFamily="34" charset="-122"/>
              </a:rPr>
              <a:t>185</a:t>
            </a:r>
            <a:r>
              <a:rPr lang="zh-CN" altLang="en-US" sz="2800" b="1" dirty="0">
                <a:solidFill>
                  <a:srgbClr val="000000"/>
                </a:solidFill>
                <a:latin typeface="Times New Roman" panose="02020603050405020304" pitchFamily="18" charset="0"/>
                <a:ea typeface="微软雅黑" panose="020B0503020204020204" pitchFamily="34" charset="-122"/>
              </a:rPr>
              <a:t>字节图像信息。</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7991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35</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79610" y="692810"/>
            <a:ext cx="10944760" cy="628495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带宽控制与以太网带宽控制</a:t>
            </a:r>
            <a:r>
              <a:rPr lang="en-US" altLang="zh-CN" sz="2800" dirty="0"/>
              <a:t/>
            </a:r>
            <a:br>
              <a:rPr lang="en-US" altLang="zh-CN" sz="2800" dirty="0"/>
            </a:br>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对于</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，很难做到必须严格按照</a:t>
            </a:r>
            <a:r>
              <a:rPr lang="en-US" altLang="zh-CN" sz="2800" b="1" dirty="0">
                <a:solidFill>
                  <a:srgbClr val="000000"/>
                </a:solidFill>
                <a:latin typeface="Times New Roman" panose="02020603050405020304" pitchFamily="18" charset="0"/>
                <a:ea typeface="微软雅黑" panose="020B0503020204020204" pitchFamily="34" charset="-122"/>
              </a:rPr>
              <a:t>125us</a:t>
            </a:r>
            <a:r>
              <a:rPr lang="zh-CN" altLang="en-US" sz="2800" b="1" dirty="0">
                <a:solidFill>
                  <a:srgbClr val="000000"/>
                </a:solidFill>
                <a:latin typeface="Times New Roman" panose="02020603050405020304" pitchFamily="18" charset="0"/>
                <a:ea typeface="微软雅黑" panose="020B0503020204020204" pitchFamily="34" charset="-122"/>
              </a:rPr>
              <a:t>间隔发送，因此可以增加发送报文数量的同时增加时间间隔（</a:t>
            </a:r>
            <a:r>
              <a:rPr lang="en-US" altLang="zh-CN" sz="2800" b="1" dirty="0" err="1">
                <a:solidFill>
                  <a:srgbClr val="000000"/>
                </a:solidFill>
                <a:latin typeface="Times New Roman" panose="02020603050405020304" pitchFamily="18" charset="0"/>
                <a:ea typeface="微软雅黑" panose="020B0503020204020204" pitchFamily="34" charset="-122"/>
              </a:rPr>
              <a:t>eg</a:t>
            </a:r>
            <a:r>
              <a:rPr lang="en-US" altLang="zh-CN" sz="2800" b="1" dirty="0">
                <a:solidFill>
                  <a:srgbClr val="000000"/>
                </a:solidFill>
                <a:latin typeface="Times New Roman" panose="02020603050405020304" pitchFamily="18" charset="0"/>
                <a:ea typeface="微软雅黑" panose="020B0503020204020204" pitchFamily="34" charset="-122"/>
              </a:rPr>
              <a:t>. 2 frames@250us</a:t>
            </a:r>
            <a:r>
              <a:rPr lang="zh-CN" altLang="en-US" sz="2800" b="1" dirty="0">
                <a:solidFill>
                  <a:srgbClr val="000000"/>
                </a:solidFill>
                <a:latin typeface="Times New Roman" panose="02020603050405020304" pitchFamily="18" charset="0"/>
                <a:ea typeface="微软雅黑" panose="020B0503020204020204" pitchFamily="34" charset="-122"/>
              </a:rPr>
              <a:t>），多余的报文由交换机缓存，因此不会对下一级交换机造成压力。</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站在</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角度来看，由于带宽固定，最大报文长度则不可改变，而在严格控制报文发送数量的情况下如果图像出现偶然更高带宽消耗，则多余流量将会一直被阻塞，阻塞流量多次积累可能导致缓冲区溢出。</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333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36</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388202" y="692810"/>
            <a:ext cx="10944760" cy="628495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带宽控制与以太网带宽控制</a:t>
            </a:r>
            <a:r>
              <a:rPr lang="en-US" altLang="zh-CN" sz="2800" dirty="0"/>
              <a:t/>
            </a:r>
            <a:br>
              <a:rPr lang="en-US" altLang="zh-CN" sz="2800" dirty="0"/>
            </a:br>
            <a:endParaRPr lang="en-US" altLang="zh-CN" sz="2800" dirty="0"/>
          </a:p>
          <a:p>
            <a:r>
              <a:rPr lang="zh-CN" altLang="en-US" sz="2800" b="1" dirty="0">
                <a:solidFill>
                  <a:srgbClr val="000000"/>
                </a:solidFill>
                <a:latin typeface="Times New Roman" panose="02020603050405020304" pitchFamily="18" charset="0"/>
                <a:ea typeface="微软雅黑" panose="020B0503020204020204" pitchFamily="34" charset="-122"/>
              </a:rPr>
              <a:t>因此设计带宽时需要使交换机带宽 </a:t>
            </a:r>
            <a:r>
              <a:rPr lang="en-US" altLang="zh-CN" sz="2800" b="1" dirty="0">
                <a:solidFill>
                  <a:srgbClr val="000000"/>
                </a:solidFill>
                <a:latin typeface="Times New Roman" panose="02020603050405020304" pitchFamily="18" charset="0"/>
                <a:ea typeface="微软雅黑" panose="020B0503020204020204" pitchFamily="34" charset="-122"/>
              </a:rPr>
              <a:t>&gt; ECU</a:t>
            </a:r>
            <a:r>
              <a:rPr lang="zh-CN" altLang="en-US" sz="2800" b="1" dirty="0">
                <a:solidFill>
                  <a:srgbClr val="000000"/>
                </a:solidFill>
                <a:latin typeface="Times New Roman" panose="02020603050405020304" pitchFamily="18" charset="0"/>
                <a:ea typeface="微软雅黑" panose="020B0503020204020204" pitchFamily="34" charset="-122"/>
              </a:rPr>
              <a:t>带宽，同时允许</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短时间内超流量发送，保证图像的正确发送。</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当前摄像头节点即采取该思路，报文在</a:t>
            </a:r>
            <a:r>
              <a:rPr lang="en-US" altLang="zh-CN" sz="2800" b="1" dirty="0">
                <a:solidFill>
                  <a:srgbClr val="000000"/>
                </a:solidFill>
                <a:latin typeface="Times New Roman" panose="02020603050405020304" pitchFamily="18" charset="0"/>
                <a:ea typeface="微软雅黑" panose="020B0503020204020204" pitchFamily="34" charset="-122"/>
              </a:rPr>
              <a:t>250us</a:t>
            </a:r>
            <a:r>
              <a:rPr lang="zh-CN" altLang="en-US" sz="2800" b="1" dirty="0">
                <a:solidFill>
                  <a:srgbClr val="000000"/>
                </a:solidFill>
                <a:latin typeface="Times New Roman" panose="02020603050405020304" pitchFamily="18" charset="0"/>
                <a:ea typeface="微软雅黑" panose="020B0503020204020204" pitchFamily="34" charset="-122"/>
              </a:rPr>
              <a:t>的周期内最大允许发送</a:t>
            </a:r>
            <a:r>
              <a:rPr lang="en-US" altLang="zh-CN" sz="2800" b="1" dirty="0">
                <a:solidFill>
                  <a:srgbClr val="000000"/>
                </a:solidFill>
                <a:latin typeface="Times New Roman" panose="02020603050405020304" pitchFamily="18" charset="0"/>
                <a:ea typeface="微软雅黑" panose="020B0503020204020204" pitchFamily="34" charset="-122"/>
              </a:rPr>
              <a:t>3</a:t>
            </a:r>
            <a:r>
              <a:rPr lang="zh-CN" altLang="en-US" sz="2800" b="1" dirty="0">
                <a:solidFill>
                  <a:srgbClr val="000000"/>
                </a:solidFill>
                <a:latin typeface="Times New Roman" panose="02020603050405020304" pitchFamily="18" charset="0"/>
                <a:ea typeface="微软雅黑" panose="020B0503020204020204" pitchFamily="34" charset="-122"/>
              </a:rPr>
              <a:t>帧报文，同时节点自身每</a:t>
            </a:r>
            <a:r>
              <a:rPr lang="en-US" altLang="zh-CN" sz="2800" b="1" dirty="0">
                <a:solidFill>
                  <a:srgbClr val="000000"/>
                </a:solidFill>
                <a:latin typeface="Times New Roman" panose="02020603050405020304" pitchFamily="18" charset="0"/>
                <a:ea typeface="微软雅黑" panose="020B0503020204020204" pitchFamily="34" charset="-122"/>
              </a:rPr>
              <a:t>10ms</a:t>
            </a:r>
            <a:r>
              <a:rPr lang="zh-CN" altLang="en-US" sz="2800" b="1" dirty="0">
                <a:solidFill>
                  <a:srgbClr val="000000"/>
                </a:solidFill>
                <a:latin typeface="Times New Roman" panose="02020603050405020304" pitchFamily="18" charset="0"/>
                <a:ea typeface="微软雅黑" panose="020B0503020204020204" pitchFamily="34" charset="-122"/>
              </a:rPr>
              <a:t>检查一次最近</a:t>
            </a:r>
            <a:r>
              <a:rPr lang="en-US" altLang="zh-CN" sz="2800" b="1" dirty="0">
                <a:solidFill>
                  <a:srgbClr val="000000"/>
                </a:solidFill>
                <a:latin typeface="Times New Roman" panose="02020603050405020304" pitchFamily="18" charset="0"/>
                <a:ea typeface="微软雅黑" panose="020B0503020204020204" pitchFamily="34" charset="-122"/>
              </a:rPr>
              <a:t>100ms</a:t>
            </a:r>
            <a:r>
              <a:rPr lang="zh-CN" altLang="en-US" sz="2800" b="1" dirty="0">
                <a:solidFill>
                  <a:srgbClr val="000000"/>
                </a:solidFill>
                <a:latin typeface="Times New Roman" panose="02020603050405020304" pitchFamily="18" charset="0"/>
                <a:ea typeface="微软雅黑" panose="020B0503020204020204" pitchFamily="34" charset="-122"/>
              </a:rPr>
              <a:t>内的报文发送数量，如果发送超过</a:t>
            </a:r>
            <a:r>
              <a:rPr lang="en-US" altLang="zh-CN" sz="2800" b="1" dirty="0">
                <a:solidFill>
                  <a:srgbClr val="000000"/>
                </a:solidFill>
                <a:latin typeface="Times New Roman" panose="02020603050405020304" pitchFamily="18" charset="0"/>
                <a:ea typeface="微软雅黑" panose="020B0503020204020204" pitchFamily="34" charset="-122"/>
              </a:rPr>
              <a:t>800</a:t>
            </a:r>
            <a:r>
              <a:rPr lang="zh-CN" altLang="en-US" sz="2800" b="1" dirty="0">
                <a:solidFill>
                  <a:srgbClr val="000000"/>
                </a:solidFill>
                <a:latin typeface="Times New Roman" panose="02020603050405020304" pitchFamily="18" charset="0"/>
                <a:ea typeface="微软雅黑" panose="020B0503020204020204" pitchFamily="34" charset="-122"/>
              </a:rPr>
              <a:t>条报文，则降低</a:t>
            </a:r>
            <a:r>
              <a:rPr lang="en-US" altLang="zh-CN" sz="2800" b="1" dirty="0">
                <a:solidFill>
                  <a:srgbClr val="000000"/>
                </a:solidFill>
                <a:latin typeface="Times New Roman" panose="02020603050405020304" pitchFamily="18" charset="0"/>
                <a:ea typeface="微软雅黑" panose="020B0503020204020204" pitchFamily="34" charset="-122"/>
              </a:rPr>
              <a:t>JPEG</a:t>
            </a:r>
            <a:r>
              <a:rPr lang="zh-CN" altLang="en-US" sz="2800" b="1" dirty="0">
                <a:solidFill>
                  <a:srgbClr val="000000"/>
                </a:solidFill>
                <a:latin typeface="Times New Roman" panose="02020603050405020304" pitchFamily="18" charset="0"/>
                <a:ea typeface="微软雅黑" panose="020B0503020204020204" pitchFamily="34" charset="-122"/>
              </a:rPr>
              <a:t>采样率，如果小于</a:t>
            </a:r>
            <a:r>
              <a:rPr lang="en-US" altLang="zh-CN" sz="2800" b="1" dirty="0">
                <a:solidFill>
                  <a:srgbClr val="000000"/>
                </a:solidFill>
                <a:latin typeface="Times New Roman" panose="02020603050405020304" pitchFamily="18" charset="0"/>
                <a:ea typeface="微软雅黑" panose="020B0503020204020204" pitchFamily="34" charset="-122"/>
              </a:rPr>
              <a:t>800</a:t>
            </a:r>
            <a:r>
              <a:rPr lang="zh-CN" altLang="en-US" sz="2800" b="1" dirty="0">
                <a:solidFill>
                  <a:srgbClr val="000000"/>
                </a:solidFill>
                <a:latin typeface="Times New Roman" panose="02020603050405020304" pitchFamily="18" charset="0"/>
                <a:ea typeface="微软雅黑" panose="020B0503020204020204" pitchFamily="34" charset="-122"/>
              </a:rPr>
              <a:t>条报文，则提升采样率。</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在该逻辑下偶发的多余报文由交换机缓冲，而长时间内的统计流量小于设计流量，因此网络可以可靠工作。</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7322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6537" t="7856" r="16136" b="10831"/>
          <a:stretch/>
        </p:blipFill>
        <p:spPr>
          <a:xfrm>
            <a:off x="1773630" y="2545185"/>
            <a:ext cx="8208570" cy="4176290"/>
          </a:xfrm>
          <a:prstGeom prst="rect">
            <a:avLst/>
          </a:prstGeom>
        </p:spPr>
      </p:pic>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37</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26133"/>
            <a:ext cx="10944760" cy="3901319"/>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t>Video Encoder </a:t>
            </a:r>
            <a:r>
              <a:rPr lang="en-US" altLang="zh-CN" sz="2800" b="1" dirty="0">
                <a:solidFill>
                  <a:srgbClr val="000000"/>
                </a:solidFill>
                <a:latin typeface="Times New Roman" panose="02020603050405020304" pitchFamily="18" charset="0"/>
                <a:ea typeface="微软雅黑" panose="020B0503020204020204" pitchFamily="34" charset="-122"/>
              </a:rPr>
              <a:t>Wrapper </a:t>
            </a:r>
            <a:r>
              <a:rPr lang="zh-CN" altLang="en-US" sz="2800" b="1" dirty="0">
                <a:solidFill>
                  <a:srgbClr val="000000"/>
                </a:solidFill>
                <a:latin typeface="Times New Roman" panose="02020603050405020304" pitchFamily="18" charset="0"/>
                <a:ea typeface="微软雅黑" panose="020B0503020204020204" pitchFamily="34" charset="-122"/>
              </a:rPr>
              <a:t>带宽控制与以太网带宽控制</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下图即为采用控制逻辑后的代码，实际测试时将洞洞板缓慢移动到摄像头上方，流量并没有波动，说明控制有效。</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5189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38</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695625" y="548800"/>
            <a:ext cx="10944760" cy="3901319"/>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通过阅读</a:t>
            </a:r>
            <a:r>
              <a:rPr lang="en-US" altLang="zh-CN" sz="2800" b="1" dirty="0">
                <a:solidFill>
                  <a:srgbClr val="000000"/>
                </a:solidFill>
                <a:latin typeface="Times New Roman" panose="02020603050405020304" pitchFamily="18" charset="0"/>
                <a:ea typeface="微软雅黑" panose="020B0503020204020204" pitchFamily="34" charset="-122"/>
              </a:rPr>
              <a:t>MPC5604E</a:t>
            </a:r>
            <a:r>
              <a:rPr lang="zh-CN" altLang="en-US" sz="2800" b="1" dirty="0">
                <a:solidFill>
                  <a:srgbClr val="000000"/>
                </a:solidFill>
                <a:latin typeface="Times New Roman" panose="02020603050405020304" pitchFamily="18" charset="0"/>
                <a:ea typeface="微软雅黑" panose="020B0503020204020204" pitchFamily="34" charset="-122"/>
              </a:rPr>
              <a:t>和</a:t>
            </a:r>
            <a:r>
              <a:rPr lang="en-US" altLang="zh-CN" sz="2800" b="1" dirty="0">
                <a:solidFill>
                  <a:srgbClr val="000000"/>
                </a:solidFill>
                <a:latin typeface="Times New Roman" panose="02020603050405020304" pitchFamily="18" charset="0"/>
                <a:ea typeface="微软雅黑" panose="020B0503020204020204" pitchFamily="34" charset="-122"/>
              </a:rPr>
              <a:t>SJA1105</a:t>
            </a:r>
            <a:r>
              <a:rPr lang="zh-CN" altLang="en-US" sz="2800" b="1" dirty="0">
                <a:solidFill>
                  <a:srgbClr val="000000"/>
                </a:solidFill>
                <a:latin typeface="Times New Roman" panose="02020603050405020304" pitchFamily="18" charset="0"/>
                <a:ea typeface="微软雅黑" panose="020B0503020204020204" pitchFamily="34" charset="-122"/>
              </a:rPr>
              <a:t>的数据手册，可以得知两者均有</a:t>
            </a:r>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同步的能力，因此同步过程可以在两者中任选一个进行。</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45" y="3157651"/>
            <a:ext cx="7408953" cy="1588908"/>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725" y="5157120"/>
            <a:ext cx="7367338" cy="720050"/>
          </a:xfrm>
          <a:prstGeom prst="rect">
            <a:avLst/>
          </a:prstGeom>
        </p:spPr>
      </p:pic>
    </p:spTree>
    <p:extLst>
      <p:ext uri="{BB962C8B-B14F-4D97-AF65-F5344CB8AC3E}">
        <p14:creationId xmlns:p14="http://schemas.microsoft.com/office/powerpoint/2010/main" val="39861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39</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551615" y="600705"/>
            <a:ext cx="10944760" cy="628495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经过比较，认为通过交换机实现同步的方式更好，其原因如下：</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457200" indent="-457200">
              <a:buFont typeface="Arial" panose="020B0604020202020204" pitchFamily="34" charset="0"/>
              <a:buChar char="•"/>
            </a:pPr>
            <a:r>
              <a:rPr lang="zh-CN" altLang="en-US" sz="2800" b="1" dirty="0">
                <a:solidFill>
                  <a:srgbClr val="000000"/>
                </a:solidFill>
                <a:latin typeface="Times New Roman" panose="02020603050405020304" pitchFamily="18" charset="0"/>
                <a:ea typeface="微软雅黑" panose="020B0503020204020204" pitchFamily="34" charset="-122"/>
              </a:rPr>
              <a:t>环形网络中所有交换机直接互联，因此同步直接与相邻交换机同步即可，如果采用</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实现同步，则必需经过</a:t>
            </a:r>
            <a:r>
              <a:rPr lang="en-US" altLang="zh-CN" sz="2800" b="1" dirty="0">
                <a:solidFill>
                  <a:srgbClr val="000000"/>
                </a:solidFill>
                <a:latin typeface="Times New Roman" panose="02020603050405020304" pitchFamily="18" charset="0"/>
                <a:ea typeface="微软雅黑" panose="020B0503020204020204" pitchFamily="34" charset="-122"/>
              </a:rPr>
              <a:t>ECU&lt;-&gt;</a:t>
            </a:r>
            <a:r>
              <a:rPr lang="zh-CN" altLang="en-US" sz="2800" b="1" dirty="0">
                <a:solidFill>
                  <a:srgbClr val="000000"/>
                </a:solidFill>
                <a:latin typeface="Times New Roman" panose="02020603050405020304" pitchFamily="18" charset="0"/>
                <a:ea typeface="微软雅黑" panose="020B0503020204020204" pitchFamily="34" charset="-122"/>
              </a:rPr>
              <a:t>交换机</a:t>
            </a:r>
            <a:r>
              <a:rPr lang="en-US" altLang="zh-CN" sz="2800" b="1" dirty="0">
                <a:solidFill>
                  <a:srgbClr val="000000"/>
                </a:solidFill>
                <a:latin typeface="Times New Roman" panose="02020603050405020304" pitchFamily="18" charset="0"/>
                <a:ea typeface="微软雅黑" panose="020B0503020204020204" pitchFamily="34" charset="-122"/>
              </a:rPr>
              <a:t>&lt;-&gt;</a:t>
            </a:r>
            <a:r>
              <a:rPr lang="zh-CN" altLang="en-US" sz="2800" b="1" dirty="0">
                <a:solidFill>
                  <a:srgbClr val="000000"/>
                </a:solidFill>
                <a:latin typeface="Times New Roman" panose="02020603050405020304" pitchFamily="18" charset="0"/>
                <a:ea typeface="微软雅黑" panose="020B0503020204020204" pitchFamily="34" charset="-122"/>
              </a:rPr>
              <a:t>交换机</a:t>
            </a:r>
            <a:r>
              <a:rPr lang="en-US" altLang="zh-CN" sz="2800" b="1" dirty="0">
                <a:solidFill>
                  <a:srgbClr val="000000"/>
                </a:solidFill>
                <a:latin typeface="Times New Roman" panose="02020603050405020304" pitchFamily="18" charset="0"/>
                <a:ea typeface="微软雅黑" panose="020B0503020204020204" pitchFamily="34" charset="-122"/>
              </a:rPr>
              <a:t>&lt;-&gt;ECU</a:t>
            </a:r>
            <a:r>
              <a:rPr lang="zh-CN" altLang="en-US" sz="2800" b="1" dirty="0">
                <a:solidFill>
                  <a:srgbClr val="000000"/>
                </a:solidFill>
                <a:latin typeface="Times New Roman" panose="02020603050405020304" pitchFamily="18" charset="0"/>
                <a:ea typeface="微软雅黑" panose="020B0503020204020204" pitchFamily="34" charset="-122"/>
              </a:rPr>
              <a:t>，而且交换机自身同步也需要</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支持，导致</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代码更复杂的同时精度也下降；</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457200" indent="-457200">
              <a:buFont typeface="Arial" panose="020B0604020202020204" pitchFamily="34" charset="0"/>
              <a:buChar char="•"/>
            </a:pPr>
            <a:r>
              <a:rPr lang="zh-CN" altLang="en-US" sz="2800" b="1" dirty="0">
                <a:solidFill>
                  <a:srgbClr val="000000"/>
                </a:solidFill>
                <a:latin typeface="Times New Roman" panose="02020603050405020304" pitchFamily="18" charset="0"/>
                <a:ea typeface="微软雅黑" panose="020B0503020204020204" pitchFamily="34" charset="-122"/>
              </a:rPr>
              <a:t>交换机的时间戳精度（</a:t>
            </a:r>
            <a:r>
              <a:rPr lang="en-US" altLang="zh-CN" sz="2800" b="1" dirty="0">
                <a:solidFill>
                  <a:srgbClr val="000000"/>
                </a:solidFill>
                <a:latin typeface="Times New Roman" panose="02020603050405020304" pitchFamily="18" charset="0"/>
                <a:ea typeface="微软雅黑" panose="020B0503020204020204" pitchFamily="34" charset="-122"/>
              </a:rPr>
              <a:t>8ns</a:t>
            </a:r>
            <a:r>
              <a:rPr lang="zh-CN" altLang="en-US" sz="2800" b="1" dirty="0">
                <a:solidFill>
                  <a:srgbClr val="000000"/>
                </a:solidFill>
                <a:latin typeface="Times New Roman" panose="02020603050405020304" pitchFamily="18" charset="0"/>
                <a:ea typeface="微软雅黑" panose="020B0503020204020204" pitchFamily="34" charset="-122"/>
              </a:rPr>
              <a:t>）比</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时间戳精度</a:t>
            </a:r>
            <a:r>
              <a:rPr lang="en-US" altLang="zh-CN" sz="2800" b="1" dirty="0">
                <a:solidFill>
                  <a:srgbClr val="000000"/>
                </a:solidFill>
                <a:latin typeface="Times New Roman" panose="02020603050405020304" pitchFamily="18" charset="0"/>
                <a:ea typeface="微软雅黑" panose="020B0503020204020204" pitchFamily="34" charset="-122"/>
              </a:rPr>
              <a:t>(16.67ns)</a:t>
            </a:r>
            <a:r>
              <a:rPr lang="zh-CN" altLang="en-US" sz="2800" b="1" dirty="0">
                <a:solidFill>
                  <a:srgbClr val="000000"/>
                </a:solidFill>
                <a:latin typeface="Times New Roman" panose="02020603050405020304" pitchFamily="18" charset="0"/>
                <a:ea typeface="微软雅黑" panose="020B0503020204020204" pitchFamily="34" charset="-122"/>
              </a:rPr>
              <a:t>更高</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457200" indent="-457200">
              <a:buFont typeface="Arial" panose="020B0604020202020204" pitchFamily="34" charset="0"/>
              <a:buChar char="•"/>
            </a:pPr>
            <a:r>
              <a:rPr lang="zh-CN" altLang="en-US" sz="2800" b="1" dirty="0">
                <a:solidFill>
                  <a:srgbClr val="000000"/>
                </a:solidFill>
                <a:latin typeface="Times New Roman" panose="02020603050405020304" pitchFamily="18" charset="0"/>
                <a:ea typeface="微软雅黑" panose="020B0503020204020204" pitchFamily="34" charset="-122"/>
              </a:rPr>
              <a:t>交换机的</a:t>
            </a:r>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时钟直接和同步时间窗挂钩，因此实时性更好</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4608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pPr/>
              <a:t>4</a:t>
            </a:fld>
            <a:endParaRPr lang="zh-CN" altLang="en-US" sz="1800"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55" y="1235482"/>
            <a:ext cx="3983038"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2"/>
          <p:cNvSpPr>
            <a:spLocks noGrp="1" noChangeArrowheads="1"/>
          </p:cNvSpPr>
          <p:nvPr/>
        </p:nvSpPr>
        <p:spPr bwMode="auto">
          <a:xfrm>
            <a:off x="240425" y="591068"/>
            <a:ext cx="5722857" cy="664346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初始网络规划包含以下节点：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摄像头节点*</a:t>
            </a:r>
            <a:r>
              <a:rPr lang="en-US" altLang="zh-CN" sz="2800" b="1" dirty="0">
                <a:solidFill>
                  <a:srgbClr val="000000"/>
                </a:solidFill>
                <a:latin typeface="Times New Roman" panose="02020603050405020304" pitchFamily="18" charset="0"/>
                <a:ea typeface="微软雅黑" panose="020B0503020204020204" pitchFamily="34" charset="-122"/>
              </a:rPr>
              <a:t>4</a:t>
            </a:r>
            <a:r>
              <a:rPr lang="zh-CN" altLang="en-US" sz="2800" b="1" dirty="0">
                <a:solidFill>
                  <a:srgbClr val="000000"/>
                </a:solidFill>
                <a:latin typeface="Times New Roman" panose="02020603050405020304" pitchFamily="18" charset="0"/>
                <a:ea typeface="微软雅黑" panose="020B0503020204020204" pitchFamily="34" charset="-122"/>
              </a:rPr>
              <a:t>，用于模拟网络中高带宽利用率，中等实时性发送节点。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音频节点*</a:t>
            </a:r>
            <a:r>
              <a:rPr lang="en-US" altLang="zh-CN" sz="2800" b="1" dirty="0">
                <a:solidFill>
                  <a:srgbClr val="000000"/>
                </a:solidFill>
                <a:latin typeface="Times New Roman" panose="02020603050405020304" pitchFamily="18" charset="0"/>
                <a:ea typeface="微软雅黑" panose="020B0503020204020204" pitchFamily="34" charset="-122"/>
              </a:rPr>
              <a:t>1</a:t>
            </a:r>
            <a:r>
              <a:rPr lang="zh-CN" altLang="en-US" sz="2800" b="1" dirty="0">
                <a:solidFill>
                  <a:srgbClr val="000000"/>
                </a:solidFill>
                <a:latin typeface="Times New Roman" panose="02020603050405020304" pitchFamily="18" charset="0"/>
                <a:ea typeface="微软雅黑" panose="020B0503020204020204" pitchFamily="34" charset="-122"/>
              </a:rPr>
              <a:t>，用于模拟网络中高带宽利用率，中等实时性接收节点。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主控节点*</a:t>
            </a:r>
            <a:r>
              <a:rPr lang="en-US" altLang="zh-CN" sz="2800" b="1" dirty="0">
                <a:solidFill>
                  <a:srgbClr val="000000"/>
                </a:solidFill>
                <a:latin typeface="Times New Roman" panose="02020603050405020304" pitchFamily="18" charset="0"/>
                <a:ea typeface="微软雅黑" panose="020B0503020204020204" pitchFamily="34" charset="-122"/>
              </a:rPr>
              <a:t>1</a:t>
            </a:r>
            <a:r>
              <a:rPr lang="zh-CN" altLang="en-US" sz="2800" b="1" dirty="0">
                <a:solidFill>
                  <a:srgbClr val="000000"/>
                </a:solidFill>
                <a:latin typeface="Times New Roman" panose="02020603050405020304" pitchFamily="18" charset="0"/>
                <a:ea typeface="微软雅黑" panose="020B0503020204020204" pitchFamily="34" charset="-122"/>
              </a:rPr>
              <a:t>，用于模拟网络中高性能处理节点。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雷达节点，用于模拟网路中高实时性，高冗余特性要求节点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endParaRPr lang="zh-CN" altLang="en-US"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4914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40</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688956"/>
            <a:ext cx="1094476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623620" y="1901742"/>
            <a:ext cx="10730180" cy="646331"/>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当两个节点没有同步的时候，可以看到两个节点的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时钟存在相对相位移动，说明两个节点的时钟频率有偏差。</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7" name="矩形 6"/>
          <p:cNvSpPr/>
          <p:nvPr/>
        </p:nvSpPr>
        <p:spPr>
          <a:xfrm>
            <a:off x="987846" y="6169580"/>
            <a:ext cx="4030845" cy="369332"/>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刚上电的时刻，两个节点的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8" name="矩形 7"/>
          <p:cNvSpPr/>
          <p:nvPr/>
        </p:nvSpPr>
        <p:spPr>
          <a:xfrm>
            <a:off x="7278311" y="6197667"/>
            <a:ext cx="3173078" cy="369332"/>
          </a:xfrm>
          <a:prstGeom prst="rect">
            <a:avLst/>
          </a:prstGeom>
        </p:spPr>
        <p:txBody>
          <a:bodyPr wrap="square">
            <a:spAutoFit/>
          </a:bodyPr>
          <a:lstStyle/>
          <a:p>
            <a:r>
              <a:rPr lang="en-US" altLang="zh-CN" b="1" dirty="0">
                <a:solidFill>
                  <a:srgbClr val="000000"/>
                </a:solidFill>
                <a:latin typeface="Times New Roman" panose="02020603050405020304" pitchFamily="18" charset="0"/>
                <a:ea typeface="微软雅黑" panose="020B0503020204020204" pitchFamily="34" charset="-122"/>
              </a:rPr>
              <a:t>20s</a:t>
            </a:r>
            <a:r>
              <a:rPr lang="zh-CN" altLang="en-US" b="1" dirty="0">
                <a:solidFill>
                  <a:srgbClr val="000000"/>
                </a:solidFill>
                <a:latin typeface="Times New Roman" panose="02020603050405020304" pitchFamily="18" charset="0"/>
                <a:ea typeface="微软雅黑" panose="020B0503020204020204" pitchFamily="34" charset="-122"/>
              </a:rPr>
              <a:t>后，两个节点的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655" y="2706756"/>
            <a:ext cx="5744390" cy="3312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90" y="2708948"/>
            <a:ext cx="5744391" cy="3312000"/>
          </a:xfrm>
          <a:prstGeom prst="rect">
            <a:avLst/>
          </a:prstGeom>
        </p:spPr>
      </p:pic>
    </p:spTree>
    <p:extLst>
      <p:ext uri="{BB962C8B-B14F-4D97-AF65-F5344CB8AC3E}">
        <p14:creationId xmlns:p14="http://schemas.microsoft.com/office/powerpoint/2010/main" val="374717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41</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688956"/>
            <a:ext cx="1094476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623620" y="1901742"/>
            <a:ext cx="10730180" cy="646331"/>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为了达到精确的频率同步结果，在计算频率比时，优化计算方法，频率比精确到小数点后</a:t>
            </a:r>
            <a:r>
              <a:rPr lang="en-US" altLang="zh-CN" b="1" dirty="0">
                <a:solidFill>
                  <a:srgbClr val="000000"/>
                </a:solidFill>
                <a:latin typeface="Times New Roman" panose="02020603050405020304" pitchFamily="18" charset="0"/>
                <a:ea typeface="微软雅黑" panose="020B0503020204020204" pitchFamily="34" charset="-122"/>
              </a:rPr>
              <a:t>9</a:t>
            </a:r>
            <a:r>
              <a:rPr lang="zh-CN" altLang="en-US" b="1" dirty="0">
                <a:solidFill>
                  <a:srgbClr val="000000"/>
                </a:solidFill>
                <a:latin typeface="Times New Roman" panose="02020603050405020304" pitchFamily="18" charset="0"/>
                <a:ea typeface="微软雅黑" panose="020B0503020204020204" pitchFamily="34" charset="-122"/>
              </a:rPr>
              <a:t>位，此时已经达到调整频率的寄存器的最大计算精度，频率同步结果比较良好，但经过较长时间，仍会有较明显偏差。</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7" name="矩形 6"/>
          <p:cNvSpPr/>
          <p:nvPr/>
        </p:nvSpPr>
        <p:spPr>
          <a:xfrm>
            <a:off x="49337" y="4859358"/>
            <a:ext cx="4030845" cy="369332"/>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刚上电的时刻，两个节点的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8" name="矩形 7"/>
          <p:cNvSpPr/>
          <p:nvPr/>
        </p:nvSpPr>
        <p:spPr>
          <a:xfrm>
            <a:off x="4292727" y="5725105"/>
            <a:ext cx="3173078" cy="369332"/>
          </a:xfrm>
          <a:prstGeom prst="rect">
            <a:avLst/>
          </a:prstGeom>
        </p:spPr>
        <p:txBody>
          <a:bodyPr wrap="square">
            <a:spAutoFit/>
          </a:bodyPr>
          <a:lstStyle/>
          <a:p>
            <a:r>
              <a:rPr lang="en-US" altLang="zh-CN" b="1" dirty="0">
                <a:solidFill>
                  <a:srgbClr val="000000"/>
                </a:solidFill>
                <a:latin typeface="Times New Roman" panose="02020603050405020304" pitchFamily="18" charset="0"/>
                <a:ea typeface="微软雅黑" panose="020B0503020204020204" pitchFamily="34" charset="-122"/>
              </a:rPr>
              <a:t>20s</a:t>
            </a:r>
            <a:r>
              <a:rPr lang="zh-CN" altLang="en-US" b="1" dirty="0">
                <a:solidFill>
                  <a:srgbClr val="000000"/>
                </a:solidFill>
                <a:latin typeface="Times New Roman" panose="02020603050405020304" pitchFamily="18" charset="0"/>
                <a:ea typeface="微软雅黑" panose="020B0503020204020204" pitchFamily="34" charset="-122"/>
              </a:rPr>
              <a:t>后，两个节点的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90" y="2572883"/>
            <a:ext cx="3746341" cy="216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6096" y="3362601"/>
            <a:ext cx="3746341" cy="216000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4908" y="2572883"/>
            <a:ext cx="3746342" cy="2160000"/>
          </a:xfrm>
          <a:prstGeom prst="rect">
            <a:avLst/>
          </a:prstGeom>
        </p:spPr>
      </p:pic>
      <p:sp>
        <p:nvSpPr>
          <p:cNvPr id="12" name="矩形 11"/>
          <p:cNvSpPr/>
          <p:nvPr/>
        </p:nvSpPr>
        <p:spPr>
          <a:xfrm>
            <a:off x="8256150" y="4859358"/>
            <a:ext cx="3173078" cy="369332"/>
          </a:xfrm>
          <a:prstGeom prst="rect">
            <a:avLst/>
          </a:prstGeom>
        </p:spPr>
        <p:txBody>
          <a:bodyPr wrap="square">
            <a:spAutoFit/>
          </a:bodyPr>
          <a:lstStyle/>
          <a:p>
            <a:r>
              <a:rPr lang="en-US" altLang="zh-CN" b="1" dirty="0">
                <a:solidFill>
                  <a:srgbClr val="000000"/>
                </a:solidFill>
                <a:latin typeface="Times New Roman" panose="02020603050405020304" pitchFamily="18" charset="0"/>
                <a:ea typeface="微软雅黑" panose="020B0503020204020204" pitchFamily="34" charset="-122"/>
              </a:rPr>
              <a:t>80s</a:t>
            </a:r>
            <a:r>
              <a:rPr lang="zh-CN" altLang="en-US" b="1" dirty="0">
                <a:solidFill>
                  <a:srgbClr val="000000"/>
                </a:solidFill>
                <a:latin typeface="Times New Roman" panose="02020603050405020304" pitchFamily="18" charset="0"/>
                <a:ea typeface="微软雅黑" panose="020B0503020204020204" pitchFamily="34" charset="-122"/>
              </a:rPr>
              <a:t>后，两个节点的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5307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42</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688956"/>
            <a:ext cx="1094476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623620" y="1901742"/>
            <a:ext cx="10730180" cy="646331"/>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为了达到更精确的频率同步结果，在计算频率比时，增加一定的补偿算法，频率比精确到小数点后</a:t>
            </a:r>
            <a:r>
              <a:rPr lang="en-US" altLang="zh-CN" b="1" dirty="0">
                <a:solidFill>
                  <a:srgbClr val="000000"/>
                </a:solidFill>
                <a:latin typeface="Times New Roman" panose="02020603050405020304" pitchFamily="18" charset="0"/>
                <a:ea typeface="微软雅黑" panose="020B0503020204020204" pitchFamily="34" charset="-122"/>
              </a:rPr>
              <a:t>10</a:t>
            </a:r>
            <a:r>
              <a:rPr lang="zh-CN" altLang="en-US" b="1" dirty="0">
                <a:solidFill>
                  <a:srgbClr val="000000"/>
                </a:solidFill>
                <a:latin typeface="Times New Roman" panose="02020603050405020304" pitchFamily="18" charset="0"/>
                <a:ea typeface="微软雅黑" panose="020B0503020204020204" pitchFamily="34" charset="-122"/>
              </a:rPr>
              <a:t>位以上，可以看出，频率同步结果比较好，经过较长时间，同步效果仍保持不变。</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7" name="矩形 6"/>
          <p:cNvSpPr/>
          <p:nvPr/>
        </p:nvSpPr>
        <p:spPr>
          <a:xfrm>
            <a:off x="899909" y="6227662"/>
            <a:ext cx="4030845" cy="369332"/>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刚上电的时刻，两个节点的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12" name="矩形 11"/>
          <p:cNvSpPr/>
          <p:nvPr/>
        </p:nvSpPr>
        <p:spPr>
          <a:xfrm>
            <a:off x="7074185" y="6169580"/>
            <a:ext cx="3528245" cy="369332"/>
          </a:xfrm>
          <a:prstGeom prst="rect">
            <a:avLst/>
          </a:prstGeom>
        </p:spPr>
        <p:txBody>
          <a:bodyPr wrap="square">
            <a:spAutoFit/>
          </a:bodyPr>
          <a:lstStyle/>
          <a:p>
            <a:r>
              <a:rPr lang="en-US" altLang="zh-CN" b="1" dirty="0" smtClean="0">
                <a:solidFill>
                  <a:srgbClr val="000000"/>
                </a:solidFill>
                <a:latin typeface="Times New Roman" panose="02020603050405020304" pitchFamily="18" charset="0"/>
                <a:ea typeface="微软雅黑" panose="020B0503020204020204" pitchFamily="34" charset="-122"/>
              </a:rPr>
              <a:t>10min</a:t>
            </a:r>
            <a:r>
              <a:rPr lang="zh-CN" altLang="en-US" b="1" dirty="0">
                <a:solidFill>
                  <a:srgbClr val="000000"/>
                </a:solidFill>
                <a:latin typeface="Times New Roman" panose="02020603050405020304" pitchFamily="18" charset="0"/>
                <a:ea typeface="微软雅黑" panose="020B0503020204020204" pitchFamily="34" charset="-122"/>
              </a:rPr>
              <a:t>后，两个节点的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8" y="2752883"/>
            <a:ext cx="5619512" cy="3240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552" y="2752883"/>
            <a:ext cx="5619512" cy="3240000"/>
          </a:xfrm>
          <a:prstGeom prst="rect">
            <a:avLst/>
          </a:prstGeom>
        </p:spPr>
      </p:pic>
    </p:spTree>
    <p:extLst>
      <p:ext uri="{BB962C8B-B14F-4D97-AF65-F5344CB8AC3E}">
        <p14:creationId xmlns:p14="http://schemas.microsoft.com/office/powerpoint/2010/main" val="14566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43</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409040" y="688956"/>
            <a:ext cx="1094476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同步调试</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
        <p:nvSpPr>
          <p:cNvPr id="2" name="矩形 1"/>
          <p:cNvSpPr/>
          <p:nvPr/>
        </p:nvSpPr>
        <p:spPr>
          <a:xfrm>
            <a:off x="623620" y="1901742"/>
            <a:ext cx="10730180" cy="646331"/>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要使</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时钟同步，还需要调整相位，消除相位差，这样才能完全同步。因此，根据协议调整相位同步，可以看出，相位同步后的两节点的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时钟完全重合，并且经过一段时间后，仍保持不变。</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7" name="矩形 6"/>
          <p:cNvSpPr/>
          <p:nvPr/>
        </p:nvSpPr>
        <p:spPr>
          <a:xfrm>
            <a:off x="987846" y="6169580"/>
            <a:ext cx="4030845" cy="369332"/>
          </a:xfrm>
          <a:prstGeom prst="rect">
            <a:avLst/>
          </a:prstGeom>
        </p:spPr>
        <p:txBody>
          <a:bodyPr wrap="square">
            <a:spAutoFit/>
          </a:bodyPr>
          <a:lstStyle/>
          <a:p>
            <a:r>
              <a:rPr lang="zh-CN" altLang="en-US" b="1" dirty="0" smtClean="0">
                <a:solidFill>
                  <a:srgbClr val="000000"/>
                </a:solidFill>
                <a:latin typeface="Times New Roman" panose="02020603050405020304" pitchFamily="18" charset="0"/>
                <a:ea typeface="微软雅黑" panose="020B0503020204020204" pitchFamily="34" charset="-122"/>
              </a:rPr>
              <a:t>未同步时，</a:t>
            </a:r>
            <a:r>
              <a:rPr lang="zh-CN" altLang="en-US" b="1" dirty="0">
                <a:solidFill>
                  <a:srgbClr val="000000"/>
                </a:solidFill>
                <a:latin typeface="Times New Roman" panose="02020603050405020304" pitchFamily="18" charset="0"/>
                <a:ea typeface="微软雅黑" panose="020B0503020204020204" pitchFamily="34" charset="-122"/>
              </a:rPr>
              <a:t>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sp>
        <p:nvSpPr>
          <p:cNvPr id="8" name="矩形 7"/>
          <p:cNvSpPr/>
          <p:nvPr/>
        </p:nvSpPr>
        <p:spPr>
          <a:xfrm>
            <a:off x="7278311" y="6197667"/>
            <a:ext cx="3173078" cy="369332"/>
          </a:xfrm>
          <a:prstGeom prst="rect">
            <a:avLst/>
          </a:prstGeom>
        </p:spPr>
        <p:txBody>
          <a:bodyPr wrap="square">
            <a:spAutoFit/>
          </a:bodyPr>
          <a:lstStyle/>
          <a:p>
            <a:r>
              <a:rPr lang="zh-CN" altLang="en-US" b="1" dirty="0">
                <a:solidFill>
                  <a:srgbClr val="000000"/>
                </a:solidFill>
                <a:latin typeface="Times New Roman" panose="02020603050405020304" pitchFamily="18" charset="0"/>
                <a:ea typeface="微软雅黑" panose="020B0503020204020204" pitchFamily="34" charset="-122"/>
              </a:rPr>
              <a:t>相位</a:t>
            </a:r>
            <a:r>
              <a:rPr lang="zh-CN" altLang="en-US" b="1" dirty="0" smtClean="0">
                <a:solidFill>
                  <a:srgbClr val="000000"/>
                </a:solidFill>
                <a:latin typeface="Times New Roman" panose="02020603050405020304" pitchFamily="18" charset="0"/>
                <a:ea typeface="微软雅黑" panose="020B0503020204020204" pitchFamily="34" charset="-122"/>
              </a:rPr>
              <a:t>后</a:t>
            </a:r>
            <a:r>
              <a:rPr lang="zh-CN" altLang="en-US" b="1" dirty="0">
                <a:solidFill>
                  <a:srgbClr val="000000"/>
                </a:solidFill>
                <a:latin typeface="Times New Roman" panose="02020603050405020304" pitchFamily="18" charset="0"/>
                <a:ea typeface="微软雅黑" panose="020B0503020204020204" pitchFamily="34" charset="-122"/>
              </a:rPr>
              <a:t>，两个节点的</a:t>
            </a:r>
            <a:r>
              <a:rPr lang="en-US" altLang="zh-CN" b="1" dirty="0">
                <a:solidFill>
                  <a:srgbClr val="000000"/>
                </a:solidFill>
                <a:latin typeface="Times New Roman" panose="02020603050405020304" pitchFamily="18" charset="0"/>
                <a:ea typeface="微软雅黑" panose="020B0503020204020204" pitchFamily="34" charset="-122"/>
              </a:rPr>
              <a:t>PTP</a:t>
            </a:r>
            <a:r>
              <a:rPr lang="zh-CN" altLang="en-US" b="1" dirty="0">
                <a:solidFill>
                  <a:srgbClr val="000000"/>
                </a:solidFill>
                <a:latin typeface="Times New Roman" panose="02020603050405020304" pitchFamily="18" charset="0"/>
                <a:ea typeface="微软雅黑" panose="020B0503020204020204" pitchFamily="34" charset="-122"/>
              </a:rPr>
              <a:t>时钟</a:t>
            </a:r>
            <a:endParaRPr lang="en-US" altLang="zh-CN" b="1" dirty="0">
              <a:solidFill>
                <a:srgbClr val="000000"/>
              </a:solidFill>
              <a:latin typeface="Times New Roman" panose="02020603050405020304" pitchFamily="18" charset="0"/>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20" y="2797883"/>
            <a:ext cx="5040000" cy="31500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4850" y="2776948"/>
            <a:ext cx="5040000" cy="3150000"/>
          </a:xfrm>
          <a:prstGeom prst="rect">
            <a:avLst/>
          </a:prstGeom>
        </p:spPr>
      </p:pic>
    </p:spTree>
    <p:extLst>
      <p:ext uri="{BB962C8B-B14F-4D97-AF65-F5344CB8AC3E}">
        <p14:creationId xmlns:p14="http://schemas.microsoft.com/office/powerpoint/2010/main" val="147936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44</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531746" y="1389977"/>
            <a:ext cx="6551020" cy="5331498"/>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其他驱动开发</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以太网，图像压缩，</a:t>
            </a:r>
            <a:r>
              <a:rPr lang="en-US" altLang="zh-CN" sz="2800" b="1" dirty="0">
                <a:solidFill>
                  <a:srgbClr val="000000"/>
                </a:solidFill>
                <a:latin typeface="Times New Roman" panose="02020603050405020304" pitchFamily="18" charset="0"/>
                <a:ea typeface="微软雅黑" panose="020B0503020204020204" pitchFamily="34" charset="-122"/>
              </a:rPr>
              <a:t>PTP</a:t>
            </a:r>
            <a:r>
              <a:rPr lang="zh-CN" altLang="en-US" sz="2800" b="1" dirty="0">
                <a:solidFill>
                  <a:srgbClr val="000000"/>
                </a:solidFill>
                <a:latin typeface="Times New Roman" panose="02020603050405020304" pitchFamily="18" charset="0"/>
                <a:ea typeface="微软雅黑" panose="020B0503020204020204" pitchFamily="34" charset="-122"/>
              </a:rPr>
              <a:t>时钟驱动和</a:t>
            </a:r>
            <a:r>
              <a:rPr lang="en-US" altLang="zh-CN" sz="2800" b="1" dirty="0">
                <a:solidFill>
                  <a:srgbClr val="000000"/>
                </a:solidFill>
                <a:latin typeface="Times New Roman" panose="02020603050405020304" pitchFamily="18" charset="0"/>
                <a:ea typeface="微软雅黑" panose="020B0503020204020204" pitchFamily="34" charset="-122"/>
              </a:rPr>
              <a:t>TSN</a:t>
            </a:r>
            <a:r>
              <a:rPr lang="zh-CN" altLang="en-US" sz="2800" b="1" dirty="0">
                <a:solidFill>
                  <a:srgbClr val="000000"/>
                </a:solidFill>
                <a:latin typeface="Times New Roman" panose="02020603050405020304" pitchFamily="18" charset="0"/>
                <a:ea typeface="微软雅黑" panose="020B0503020204020204" pitchFamily="34" charset="-122"/>
              </a:rPr>
              <a:t>关系比较紧密，因此需要特别注意。</a:t>
            </a:r>
            <a:r>
              <a:rPr lang="en-US" altLang="zh-CN" sz="2800" b="1" dirty="0">
                <a:solidFill>
                  <a:srgbClr val="000000"/>
                </a:solidFill>
                <a:latin typeface="Times New Roman" panose="02020603050405020304" pitchFamily="18" charset="0"/>
                <a:ea typeface="微软雅黑" panose="020B0503020204020204" pitchFamily="34" charset="-122"/>
              </a:rPr>
              <a:t>ECU</a:t>
            </a:r>
            <a:r>
              <a:rPr lang="zh-CN" altLang="en-US" sz="2800" b="1" dirty="0">
                <a:solidFill>
                  <a:srgbClr val="000000"/>
                </a:solidFill>
                <a:latin typeface="Times New Roman" panose="02020603050405020304" pitchFamily="18" charset="0"/>
                <a:ea typeface="微软雅黑" panose="020B0503020204020204" pitchFamily="34" charset="-122"/>
              </a:rPr>
              <a:t>还支持其他外设驱动，相对比较简单，其功能与普通嵌入式开发相同。</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002413086"/>
              </p:ext>
            </p:extLst>
          </p:nvPr>
        </p:nvGraphicFramePr>
        <p:xfrm>
          <a:off x="7104070" y="2081185"/>
          <a:ext cx="3972635" cy="3359348"/>
        </p:xfrm>
        <a:graphic>
          <a:graphicData uri="http://schemas.openxmlformats.org/presentationml/2006/ole">
            <mc:AlternateContent xmlns:mc="http://schemas.openxmlformats.org/markup-compatibility/2006">
              <mc:Choice xmlns:v="urn:schemas-microsoft-com:vml" Requires="v">
                <p:oleObj spid="_x0000_s8224" name="Visio" r:id="rId4" imgW="5451980" imgH="4614395" progId="Visio.Drawing.15">
                  <p:embed/>
                </p:oleObj>
              </mc:Choice>
              <mc:Fallback>
                <p:oleObj name="Visio" r:id="rId4" imgW="5451980" imgH="4614395" progId="Visio.Drawing.15">
                  <p:embed/>
                  <p:pic>
                    <p:nvPicPr>
                      <p:cNvPr id="0" name="Object 1"/>
                      <p:cNvPicPr>
                        <a:picLocks noChangeAspect="1" noChangeArrowheads="1"/>
                      </p:cNvPicPr>
                      <p:nvPr/>
                    </p:nvPicPr>
                    <p:blipFill>
                      <a:blip r:embed="rId5"/>
                      <a:srcRect/>
                      <a:stretch>
                        <a:fillRect/>
                      </a:stretch>
                    </p:blipFill>
                    <p:spPr bwMode="auto">
                      <a:xfrm>
                        <a:off x="7104070" y="2081185"/>
                        <a:ext cx="3972635" cy="3359348"/>
                      </a:xfrm>
                      <a:prstGeom prst="rect">
                        <a:avLst/>
                      </a:prstGeom>
                      <a:noFill/>
                    </p:spPr>
                  </p:pic>
                </p:oleObj>
              </mc:Fallback>
            </mc:AlternateContent>
          </a:graphicData>
        </a:graphic>
      </p:graphicFrame>
    </p:spTree>
    <p:extLst>
      <p:ext uri="{BB962C8B-B14F-4D97-AF65-F5344CB8AC3E}">
        <p14:creationId xmlns:p14="http://schemas.microsoft.com/office/powerpoint/2010/main" val="7352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45</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531747" y="1012543"/>
            <a:ext cx="5996284" cy="5808224"/>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图像显示上位机：</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上位机采用</a:t>
            </a:r>
            <a:r>
              <a:rPr lang="en-US" altLang="zh-CN" sz="2800" b="1" dirty="0">
                <a:solidFill>
                  <a:srgbClr val="000000"/>
                </a:solidFill>
                <a:latin typeface="Times New Roman" panose="02020603050405020304" pitchFamily="18" charset="0"/>
                <a:ea typeface="微软雅黑" panose="020B0503020204020204" pitchFamily="34" charset="-122"/>
              </a:rPr>
              <a:t>QT</a:t>
            </a:r>
            <a:r>
              <a:rPr lang="zh-CN" altLang="en-US" sz="2800" b="1" dirty="0">
                <a:solidFill>
                  <a:srgbClr val="000000"/>
                </a:solidFill>
                <a:latin typeface="Times New Roman" panose="02020603050405020304" pitchFamily="18" charset="0"/>
                <a:ea typeface="微软雅黑" panose="020B0503020204020204" pitchFamily="34" charset="-122"/>
              </a:rPr>
              <a:t>开发，基于</a:t>
            </a:r>
            <a:r>
              <a:rPr lang="en-US" altLang="zh-CN" sz="2800" b="1" dirty="0" err="1">
                <a:solidFill>
                  <a:srgbClr val="000000"/>
                </a:solidFill>
                <a:latin typeface="Times New Roman" panose="02020603050405020304" pitchFamily="18" charset="0"/>
                <a:ea typeface="微软雅黑" panose="020B0503020204020204" pitchFamily="34" charset="-122"/>
              </a:rPr>
              <a:t>winpcap</a:t>
            </a:r>
            <a:r>
              <a:rPr lang="en-US" altLang="zh-CN" sz="2800" b="1" dirty="0">
                <a:solidFill>
                  <a:srgbClr val="000000"/>
                </a:solidFill>
                <a:latin typeface="Times New Roman" panose="02020603050405020304" pitchFamily="18" charset="0"/>
                <a:ea typeface="微软雅黑" panose="020B0503020204020204" pitchFamily="34" charset="-122"/>
              </a:rPr>
              <a:t>(windows packet capture)</a:t>
            </a:r>
            <a:r>
              <a:rPr lang="zh-CN" altLang="en-US" sz="2800" b="1" dirty="0">
                <a:solidFill>
                  <a:srgbClr val="000000"/>
                </a:solidFill>
                <a:latin typeface="Times New Roman" panose="02020603050405020304" pitchFamily="18" charset="0"/>
                <a:ea typeface="微软雅黑" panose="020B0503020204020204" pitchFamily="34" charset="-122"/>
              </a:rPr>
              <a:t>驱动抓取以太网原始报文，并按照自定义的报文格式组装图像。</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上位机同时读取</a:t>
            </a:r>
            <a:r>
              <a:rPr lang="en-US" altLang="zh-CN" sz="2800" b="1" dirty="0">
                <a:solidFill>
                  <a:srgbClr val="000000"/>
                </a:solidFill>
                <a:latin typeface="Times New Roman" panose="02020603050405020304" pitchFamily="18" charset="0"/>
                <a:ea typeface="微软雅黑" panose="020B0503020204020204" pitchFamily="34" charset="-122"/>
              </a:rPr>
              <a:t>MP3</a:t>
            </a:r>
            <a:r>
              <a:rPr lang="zh-CN" altLang="en-US" sz="2800" b="1" dirty="0">
                <a:solidFill>
                  <a:srgbClr val="000000"/>
                </a:solidFill>
                <a:latin typeface="Times New Roman" panose="02020603050405020304" pitchFamily="18" charset="0"/>
                <a:ea typeface="微软雅黑" panose="020B0503020204020204" pitchFamily="34" charset="-122"/>
              </a:rPr>
              <a:t>文件，将其内容传输到音频节点播放。</a:t>
            </a:r>
            <a:r>
              <a:rPr lang="en-US" altLang="zh-CN" sz="2800" dirty="0"/>
              <a:t/>
            </a:r>
            <a:br>
              <a:rPr lang="en-US" altLang="zh-CN" sz="2800" dirty="0"/>
            </a:br>
            <a:endParaRPr lang="en-US" altLang="zh-CN" sz="2800" dirty="0"/>
          </a:p>
          <a:p>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9218" name="Picture 2" descr="3P6BGJH77VRXXVYB[L6V8Y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45" y="1845613"/>
            <a:ext cx="4999225" cy="397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48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A83E362-C945-4AC2-A3B5-3F3C8EEE020F}" type="slidenum">
              <a:rPr lang="zh-CN" altLang="en-US" smtClean="0"/>
              <a:pPr/>
              <a:t>46</a:t>
            </a:fld>
            <a:endParaRPr lang="zh-CN" altLang="en-US" sz="1800" dirty="0">
              <a:solidFill>
                <a:schemeClr val="tx1"/>
              </a:solidFill>
              <a:ea typeface="宋体" panose="02010600030101010101" pitchFamily="2" charset="-122"/>
            </a:endParaRPr>
          </a:p>
        </p:txBody>
      </p:sp>
      <p:sp>
        <p:nvSpPr>
          <p:cNvPr id="4" name="TextBox 81"/>
          <p:cNvSpPr txBox="1">
            <a:spLocks noChangeArrowheads="1"/>
          </p:cNvSpPr>
          <p:nvPr/>
        </p:nvSpPr>
        <p:spPr bwMode="auto">
          <a:xfrm>
            <a:off x="339407" y="1769911"/>
            <a:ext cx="7003792"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a:solidFill>
                  <a:srgbClr val="21A3D0"/>
                </a:solidFill>
                <a:latin typeface="微软雅黑" panose="020B0503020204020204" pitchFamily="34" charset="-122"/>
                <a:ea typeface="微软雅黑" panose="020B0503020204020204" pitchFamily="34" charset="-122"/>
              </a:rPr>
              <a:t>同济大学</a:t>
            </a:r>
            <a:r>
              <a:rPr lang="en-US" altLang="zh-CN" sz="2400" dirty="0">
                <a:solidFill>
                  <a:srgbClr val="21A3D0"/>
                </a:solidFill>
                <a:latin typeface="微软雅黑" panose="020B0503020204020204" pitchFamily="34" charset="-122"/>
                <a:ea typeface="微软雅黑" panose="020B0503020204020204" pitchFamily="34" charset="-122"/>
              </a:rPr>
              <a:t>-</a:t>
            </a:r>
            <a:r>
              <a:rPr lang="zh-CN" altLang="en-US" sz="2400" dirty="0">
                <a:solidFill>
                  <a:srgbClr val="21A3D0"/>
                </a:solidFill>
                <a:latin typeface="微软雅黑" panose="020B0503020204020204" pitchFamily="34" charset="-122"/>
                <a:ea typeface="微软雅黑" panose="020B0503020204020204" pitchFamily="34" charset="-122"/>
              </a:rPr>
              <a:t>恩智浦汽车电子联合实验室</a:t>
            </a:r>
          </a:p>
          <a:p>
            <a:pPr eaLnBrk="1" hangingPunct="1">
              <a:buFontTx/>
              <a:buNone/>
            </a:pPr>
            <a:r>
              <a:rPr lang="zh-CN" altLang="en-US" sz="2400" dirty="0">
                <a:solidFill>
                  <a:srgbClr val="21A3D0"/>
                </a:solidFill>
                <a:latin typeface="微软雅黑" panose="020B0503020204020204" pitchFamily="34" charset="-122"/>
                <a:ea typeface="微软雅黑" panose="020B0503020204020204" pitchFamily="34" charset="-122"/>
              </a:rPr>
              <a:t>同济大学</a:t>
            </a:r>
            <a:r>
              <a:rPr lang="en-US" altLang="zh-CN" sz="2400" dirty="0">
                <a:solidFill>
                  <a:srgbClr val="21A3D0"/>
                </a:solidFill>
                <a:latin typeface="微软雅黑" panose="020B0503020204020204" pitchFamily="34" charset="-122"/>
                <a:ea typeface="微软雅黑" panose="020B0503020204020204" pitchFamily="34" charset="-122"/>
              </a:rPr>
              <a:t>-</a:t>
            </a:r>
            <a:r>
              <a:rPr lang="zh-CN" altLang="en-US" sz="2400" dirty="0">
                <a:solidFill>
                  <a:srgbClr val="21A3D0"/>
                </a:solidFill>
                <a:latin typeface="微软雅黑" panose="020B0503020204020204" pitchFamily="34" charset="-122"/>
                <a:ea typeface="微软雅黑" panose="020B0503020204020204" pitchFamily="34" charset="-122"/>
              </a:rPr>
              <a:t>德国益驰车载网络技术联合实验室</a:t>
            </a:r>
            <a:endParaRPr lang="zh-CN" altLang="en-US" sz="2400" dirty="0">
              <a:solidFill>
                <a:srgbClr val="21A3D0"/>
              </a:solidFill>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339407" y="2636912"/>
            <a:ext cx="6422236" cy="12996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4800" b="1" dirty="0">
                <a:solidFill>
                  <a:srgbClr val="21A3D0"/>
                </a:solidFill>
                <a:latin typeface="微软雅黑" panose="020B0503020204020204" pitchFamily="34" charset="-122"/>
                <a:ea typeface="微软雅黑" panose="020B0503020204020204" pitchFamily="34" charset="-122"/>
              </a:rPr>
              <a:t>谢 谢</a:t>
            </a:r>
          </a:p>
        </p:txBody>
      </p:sp>
      <p:cxnSp>
        <p:nvCxnSpPr>
          <p:cNvPr id="7" name="直接连接符 6"/>
          <p:cNvCxnSpPr>
            <a:cxnSpLocks noChangeShapeType="1"/>
          </p:cNvCxnSpPr>
          <p:nvPr/>
        </p:nvCxnSpPr>
        <p:spPr bwMode="auto">
          <a:xfrm>
            <a:off x="423272" y="2708920"/>
            <a:ext cx="6120681" cy="0"/>
          </a:xfrm>
          <a:prstGeom prst="line">
            <a:avLst/>
          </a:prstGeom>
          <a:noFill/>
          <a:ln w="28575" cap="rnd" algn="ctr">
            <a:solidFill>
              <a:srgbClr val="21A3D0"/>
            </a:solidFill>
            <a:round/>
            <a:headEnd/>
            <a:tailEnd/>
          </a:ln>
          <a:extLst>
            <a:ext uri="{909E8E84-426E-40DD-AFC4-6F175D3DCCD1}">
              <a14:hiddenFill xmlns:a14="http://schemas.microsoft.com/office/drawing/2010/main">
                <a:noFill/>
              </a14:hiddenFill>
            </a:ext>
          </a:extLst>
        </p:spPr>
      </p:cxnSp>
      <p:sp>
        <p:nvSpPr>
          <p:cNvPr id="8" name="图文框 8"/>
          <p:cNvSpPr>
            <a:spLocks noChangeArrowheads="1"/>
          </p:cNvSpPr>
          <p:nvPr/>
        </p:nvSpPr>
        <p:spPr bwMode="auto">
          <a:xfrm rot="19177476">
            <a:off x="8147050" y="280988"/>
            <a:ext cx="5781675" cy="5348287"/>
          </a:xfrm>
          <a:custGeom>
            <a:avLst/>
            <a:gdLst>
              <a:gd name="T0" fmla="*/ 0 w 5780875"/>
              <a:gd name="T1" fmla="*/ 0 h 5347153"/>
              <a:gd name="T2" fmla="*/ 5780875 w 5780875"/>
              <a:gd name="T3" fmla="*/ 0 h 5347153"/>
              <a:gd name="T4" fmla="*/ 5780875 w 5780875"/>
              <a:gd name="T5" fmla="*/ 5347153 h 5347153"/>
              <a:gd name="T6" fmla="*/ 0 w 5780875"/>
              <a:gd name="T7" fmla="*/ 5347153 h 5347153"/>
              <a:gd name="T8" fmla="*/ 0 w 5780875"/>
              <a:gd name="T9" fmla="*/ 0 h 5347153"/>
              <a:gd name="T10" fmla="*/ 699354 w 5780875"/>
              <a:gd name="T11" fmla="*/ 699354 h 5347153"/>
              <a:gd name="T12" fmla="*/ 699354 w 5780875"/>
              <a:gd name="T13" fmla="*/ 4647799 h 5347153"/>
              <a:gd name="T14" fmla="*/ 5082762 w 5780875"/>
              <a:gd name="T15" fmla="*/ 4663144 h 5347153"/>
              <a:gd name="T16" fmla="*/ 5081521 w 5780875"/>
              <a:gd name="T17" fmla="*/ 699354 h 5347153"/>
              <a:gd name="T18" fmla="*/ 699354 w 5780875"/>
              <a:gd name="T19" fmla="*/ 699354 h 5347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80875"/>
              <a:gd name="T31" fmla="*/ 0 h 5347153"/>
              <a:gd name="T32" fmla="*/ 5780875 w 5780875"/>
              <a:gd name="T33" fmla="*/ 5347153 h 53471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80875" h="5347153">
                <a:moveTo>
                  <a:pt x="0" y="0"/>
                </a:moveTo>
                <a:lnTo>
                  <a:pt x="5780875" y="0"/>
                </a:lnTo>
                <a:lnTo>
                  <a:pt x="5780875" y="5347153"/>
                </a:lnTo>
                <a:lnTo>
                  <a:pt x="0" y="5347153"/>
                </a:lnTo>
                <a:lnTo>
                  <a:pt x="0" y="0"/>
                </a:lnTo>
                <a:close/>
                <a:moveTo>
                  <a:pt x="699354" y="699354"/>
                </a:moveTo>
                <a:lnTo>
                  <a:pt x="699354" y="4647799"/>
                </a:lnTo>
                <a:lnTo>
                  <a:pt x="5082762" y="4663144"/>
                </a:lnTo>
                <a:cubicBezTo>
                  <a:pt x="5073209" y="3419845"/>
                  <a:pt x="5081935" y="2020617"/>
                  <a:pt x="5081521" y="699354"/>
                </a:cubicBezTo>
                <a:lnTo>
                  <a:pt x="699354" y="699354"/>
                </a:lnTo>
                <a:close/>
              </a:path>
            </a:pathLst>
          </a:custGeom>
          <a:solidFill>
            <a:srgbClr val="21A3D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52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pPr/>
              <a:t>5</a:t>
            </a:fld>
            <a:endParaRPr lang="zh-CN" altLang="en-US" sz="1800" dirty="0">
              <a:solidFill>
                <a:schemeClr val="tx1"/>
              </a:solidFill>
            </a:endParaRPr>
          </a:p>
        </p:txBody>
      </p:sp>
      <p:sp>
        <p:nvSpPr>
          <p:cNvPr id="10" name="AutoShape 2"/>
          <p:cNvSpPr>
            <a:spLocks noGrp="1" noChangeArrowheads="1"/>
          </p:cNvSpPr>
          <p:nvPr/>
        </p:nvSpPr>
        <p:spPr bwMode="auto">
          <a:xfrm>
            <a:off x="251697" y="1050738"/>
            <a:ext cx="3071553" cy="550359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当前网络设计：</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摄像头节点*</a:t>
            </a:r>
            <a:r>
              <a:rPr lang="en-US" altLang="zh-CN" sz="2800" b="1" dirty="0">
                <a:solidFill>
                  <a:srgbClr val="000000"/>
                </a:solidFill>
                <a:latin typeface="Times New Roman" panose="02020603050405020304" pitchFamily="18" charset="0"/>
                <a:ea typeface="微软雅黑" panose="020B0503020204020204" pitchFamily="34" charset="-122"/>
              </a:rPr>
              <a:t>4</a:t>
            </a: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音频节点*</a:t>
            </a:r>
            <a:r>
              <a:rPr lang="en-US" altLang="zh-CN" sz="2800" b="1" dirty="0">
                <a:solidFill>
                  <a:srgbClr val="000000"/>
                </a:solidFill>
                <a:latin typeface="Times New Roman" panose="02020603050405020304" pitchFamily="18" charset="0"/>
                <a:ea typeface="微软雅黑" panose="020B0503020204020204" pitchFamily="34" charset="-122"/>
              </a:rPr>
              <a:t>1</a:t>
            </a:r>
          </a:p>
          <a:p>
            <a:pPr marL="514350" indent="-514350">
              <a:buAutoNum type="arabicPeriod"/>
            </a:pPr>
            <a:r>
              <a:rPr lang="zh-CN" altLang="en-US" sz="2800" b="1" dirty="0">
                <a:solidFill>
                  <a:srgbClr val="000000"/>
                </a:solidFill>
                <a:latin typeface="Times New Roman" panose="02020603050405020304" pitchFamily="18" charset="0"/>
                <a:ea typeface="微软雅黑" panose="020B0503020204020204" pitchFamily="34" charset="-122"/>
              </a:rPr>
              <a:t>主控节点*</a:t>
            </a:r>
            <a:r>
              <a:rPr lang="en-US" altLang="zh-CN" sz="2800" b="1" dirty="0">
                <a:solidFill>
                  <a:srgbClr val="000000"/>
                </a:solidFill>
                <a:latin typeface="Times New Roman" panose="02020603050405020304" pitchFamily="18" charset="0"/>
                <a:ea typeface="微软雅黑" panose="020B0503020204020204" pitchFamily="34" charset="-122"/>
              </a:rPr>
              <a:t>1</a:t>
            </a:r>
            <a:r>
              <a:rPr lang="zh-CN" altLang="en-US" sz="2800" b="1" dirty="0" smtClean="0">
                <a:solidFill>
                  <a:srgbClr val="000000"/>
                </a:solidFill>
                <a:latin typeface="Times New Roman" panose="02020603050405020304" pitchFamily="18" charset="0"/>
                <a:ea typeface="微软雅黑" panose="020B0503020204020204" pitchFamily="34" charset="-122"/>
              </a:rPr>
              <a:t>，由于</a:t>
            </a:r>
            <a:r>
              <a:rPr lang="zh-CN" altLang="en-US" sz="2800" b="1" dirty="0">
                <a:solidFill>
                  <a:srgbClr val="000000"/>
                </a:solidFill>
                <a:latin typeface="Times New Roman" panose="02020603050405020304" pitchFamily="18" charset="0"/>
                <a:ea typeface="微软雅黑" panose="020B0503020204020204" pitchFamily="34" charset="-122"/>
              </a:rPr>
              <a:t>当前没有雷达节点，因此采用摄像头节点仿真高实时性节点</a:t>
            </a:r>
            <a:endParaRPr lang="en-US" altLang="zh-CN" sz="2800" b="1" dirty="0">
              <a:solidFill>
                <a:srgbClr val="000000"/>
              </a:solidFill>
              <a:latin typeface="Times New Roman" panose="02020603050405020304" pitchFamily="18" charset="0"/>
              <a:ea typeface="微软雅黑" panose="020B0503020204020204" pitchFamily="34" charset="-122"/>
            </a:endParaRPr>
          </a:p>
          <a:p>
            <a:pPr marL="514350" indent="-514350">
              <a:buAutoNum type="arabicPeriod"/>
            </a:pPr>
            <a:endParaRPr lang="zh-CN" altLang="en-US" sz="2800" b="1" dirty="0">
              <a:solidFill>
                <a:srgbClr val="000000"/>
              </a:solidFill>
              <a:latin typeface="Times New Roman" panose="02020603050405020304" pitchFamily="18" charset="0"/>
              <a:ea typeface="微软雅黑" panose="020B0503020204020204" pitchFamily="34" charset="-122"/>
            </a:endParaRPr>
          </a:p>
        </p:txBody>
      </p:sp>
      <p:pic>
        <p:nvPicPr>
          <p:cNvPr id="4" name="图片 3"/>
          <p:cNvPicPr>
            <a:picLocks noChangeAspect="1"/>
          </p:cNvPicPr>
          <p:nvPr/>
        </p:nvPicPr>
        <p:blipFill rotWithShape="1">
          <a:blip r:embed="rId3"/>
          <a:srcRect l="17903" t="15548" r="14028" b="16533"/>
          <a:stretch/>
        </p:blipFill>
        <p:spPr>
          <a:xfrm>
            <a:off x="3339264" y="1484865"/>
            <a:ext cx="8856616" cy="4968345"/>
          </a:xfrm>
          <a:prstGeom prst="rect">
            <a:avLst/>
          </a:prstGeom>
        </p:spPr>
      </p:pic>
    </p:spTree>
    <p:extLst>
      <p:ext uri="{BB962C8B-B14F-4D97-AF65-F5344CB8AC3E}">
        <p14:creationId xmlns:p14="http://schemas.microsoft.com/office/powerpoint/2010/main" val="322310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6</a:t>
            </a:fld>
            <a:endParaRPr lang="zh-CN" altLang="en-US" sz="1800" dirty="0">
              <a:solidFill>
                <a:schemeClr val="tx1"/>
              </a:solidFill>
              <a:latin typeface="Times New Roman" panose="02020603050405020304" pitchFamily="18" charset="0"/>
            </a:endParaRPr>
          </a:p>
        </p:txBody>
      </p:sp>
      <p:sp>
        <p:nvSpPr>
          <p:cNvPr id="11" name="AutoShape 2"/>
          <p:cNvSpPr>
            <a:spLocks noGrp="1" noChangeArrowheads="1"/>
          </p:cNvSpPr>
          <p:nvPr/>
        </p:nvSpPr>
        <p:spPr bwMode="auto">
          <a:xfrm>
            <a:off x="767630" y="382442"/>
            <a:ext cx="10596633" cy="1517688"/>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网络拓扑选取：</a:t>
            </a:r>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从当前的国际规范来看，以太网冗余主要有并行，环形，任意形状等冗余网络结构。</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610" y="2486366"/>
            <a:ext cx="4831055" cy="162126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737" y="2228848"/>
            <a:ext cx="4139725" cy="2229947"/>
          </a:xfrm>
          <a:prstGeom prst="rect">
            <a:avLst/>
          </a:prstGeom>
        </p:spPr>
      </p:pic>
      <p:pic>
        <p:nvPicPr>
          <p:cNvPr id="6" name="图片 5"/>
          <p:cNvPicPr/>
          <p:nvPr/>
        </p:nvPicPr>
        <p:blipFill>
          <a:blip r:embed="rId5"/>
          <a:stretch>
            <a:fillRect/>
          </a:stretch>
        </p:blipFill>
        <p:spPr>
          <a:xfrm>
            <a:off x="3647830" y="4693872"/>
            <a:ext cx="4487321" cy="1992984"/>
          </a:xfrm>
          <a:prstGeom prst="rect">
            <a:avLst/>
          </a:prstGeom>
        </p:spPr>
      </p:pic>
    </p:spTree>
    <p:extLst>
      <p:ext uri="{BB962C8B-B14F-4D97-AF65-F5344CB8AC3E}">
        <p14:creationId xmlns:p14="http://schemas.microsoft.com/office/powerpoint/2010/main" val="189489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7</a:t>
            </a:fld>
            <a:endParaRPr lang="zh-CN" altLang="en-US" sz="1800" dirty="0">
              <a:solidFill>
                <a:schemeClr val="tx1"/>
              </a:solidFill>
              <a:latin typeface="Times New Roman" panose="02020603050405020304" pitchFamily="18" charset="0"/>
            </a:endParaRPr>
          </a:p>
        </p:txBody>
      </p:sp>
      <p:sp>
        <p:nvSpPr>
          <p:cNvPr id="11" name="AutoShape 2"/>
          <p:cNvSpPr>
            <a:spLocks noGrp="1" noChangeArrowheads="1"/>
          </p:cNvSpPr>
          <p:nvPr/>
        </p:nvSpPr>
        <p:spPr bwMode="auto">
          <a:xfrm>
            <a:off x="767630" y="859168"/>
            <a:ext cx="10596633"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网络拓扑选取：</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618786577"/>
              </p:ext>
            </p:extLst>
          </p:nvPr>
        </p:nvGraphicFramePr>
        <p:xfrm>
          <a:off x="1631690" y="1628875"/>
          <a:ext cx="8128000" cy="2839720"/>
        </p:xfrm>
        <a:graphic>
          <a:graphicData uri="http://schemas.openxmlformats.org/drawingml/2006/table">
            <a:tbl>
              <a:tblPr firstRow="1" bandRow="1">
                <a:tableStyleId>{5C22544A-7EE6-4342-B048-85BDC9FD1C3A}</a:tableStyleId>
              </a:tblPr>
              <a:tblGrid>
                <a:gridCol w="1152080">
                  <a:extLst>
                    <a:ext uri="{9D8B030D-6E8A-4147-A177-3AD203B41FA5}">
                      <a16:colId xmlns="" xmlns:a16="http://schemas.microsoft.com/office/drawing/2014/main" val="20000"/>
                    </a:ext>
                  </a:extLst>
                </a:gridCol>
                <a:gridCol w="291192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gridCol w="2032000">
                  <a:extLst>
                    <a:ext uri="{9D8B030D-6E8A-4147-A177-3AD203B41FA5}">
                      <a16:colId xmlns="" xmlns:a16="http://schemas.microsoft.com/office/drawing/2014/main" val="20003"/>
                    </a:ext>
                  </a:extLst>
                </a:gridCol>
              </a:tblGrid>
              <a:tr h="370840">
                <a:tc>
                  <a:txBody>
                    <a:bodyPr/>
                    <a:lstStyle/>
                    <a:p>
                      <a:r>
                        <a:rPr lang="zh-CN" altLang="en-US" dirty="0"/>
                        <a:t>冗余方式</a:t>
                      </a:r>
                    </a:p>
                  </a:txBody>
                  <a:tcPr/>
                </a:tc>
                <a:tc>
                  <a:txBody>
                    <a:bodyPr/>
                    <a:lstStyle/>
                    <a:p>
                      <a:r>
                        <a:rPr lang="zh-CN" altLang="en-US" dirty="0"/>
                        <a:t>优点</a:t>
                      </a:r>
                    </a:p>
                  </a:txBody>
                  <a:tcPr/>
                </a:tc>
                <a:tc>
                  <a:txBody>
                    <a:bodyPr/>
                    <a:lstStyle/>
                    <a:p>
                      <a:r>
                        <a:rPr lang="zh-CN" altLang="en-US" dirty="0"/>
                        <a:t>缺点</a:t>
                      </a:r>
                    </a:p>
                  </a:txBody>
                  <a:tcPr/>
                </a:tc>
                <a:tc>
                  <a:txBody>
                    <a:bodyPr/>
                    <a:lstStyle/>
                    <a:p>
                      <a:r>
                        <a:rPr lang="zh-CN" altLang="en-US" dirty="0"/>
                        <a:t>当前状态</a:t>
                      </a:r>
                    </a:p>
                  </a:txBody>
                  <a:tcPr/>
                </a:tc>
                <a:extLst>
                  <a:ext uri="{0D108BD9-81ED-4DB2-BD59-A6C34878D82A}">
                    <a16:rowId xmlns="" xmlns:a16="http://schemas.microsoft.com/office/drawing/2014/main" val="10000"/>
                  </a:ext>
                </a:extLst>
              </a:tr>
              <a:tr h="370840">
                <a:tc>
                  <a:txBody>
                    <a:bodyPr/>
                    <a:lstStyle/>
                    <a:p>
                      <a:r>
                        <a:rPr lang="zh-CN" altLang="en-US" dirty="0"/>
                        <a:t>并行拓扑</a:t>
                      </a:r>
                    </a:p>
                  </a:txBody>
                  <a:tcPr/>
                </a:tc>
                <a:tc>
                  <a:txBody>
                    <a:bodyPr/>
                    <a:lstStyle/>
                    <a:p>
                      <a:r>
                        <a:rPr lang="zh-CN" altLang="en-US" dirty="0"/>
                        <a:t>无缝冗余，网络负载较小</a:t>
                      </a:r>
                    </a:p>
                  </a:txBody>
                  <a:tcPr/>
                </a:tc>
                <a:tc>
                  <a:txBody>
                    <a:bodyPr/>
                    <a:lstStyle/>
                    <a:p>
                      <a:r>
                        <a:rPr lang="zh-CN" altLang="en-US" dirty="0"/>
                        <a:t>对交换机要求高</a:t>
                      </a:r>
                    </a:p>
                  </a:txBody>
                  <a:tcPr/>
                </a:tc>
                <a:tc>
                  <a:txBody>
                    <a:bodyPr/>
                    <a:lstStyle/>
                    <a:p>
                      <a:r>
                        <a:rPr lang="zh-CN" altLang="en-US" dirty="0"/>
                        <a:t>已发布规范</a:t>
                      </a:r>
                      <a:r>
                        <a:rPr lang="en-US" altLang="zh-CN" dirty="0"/>
                        <a:t>IEC 62439-3</a:t>
                      </a:r>
                      <a:endParaRPr lang="zh-CN" altLang="en-US" dirty="0"/>
                    </a:p>
                  </a:txBody>
                  <a:tcPr/>
                </a:tc>
                <a:extLst>
                  <a:ext uri="{0D108BD9-81ED-4DB2-BD59-A6C34878D82A}">
                    <a16:rowId xmlns="" xmlns:a16="http://schemas.microsoft.com/office/drawing/2014/main" val="10001"/>
                  </a:ext>
                </a:extLst>
              </a:tr>
              <a:tr h="370840">
                <a:tc>
                  <a:txBody>
                    <a:bodyPr/>
                    <a:lstStyle/>
                    <a:p>
                      <a:r>
                        <a:rPr lang="zh-CN" altLang="en-US" dirty="0"/>
                        <a:t>环形拓扑</a:t>
                      </a:r>
                    </a:p>
                  </a:txBody>
                  <a:tcPr/>
                </a:tc>
                <a:tc>
                  <a:txBody>
                    <a:bodyPr/>
                    <a:lstStyle/>
                    <a:p>
                      <a:r>
                        <a:rPr lang="zh-CN" altLang="en-US" dirty="0"/>
                        <a:t>无缝冗余，实现成本较低，布线方式更接近传统</a:t>
                      </a:r>
                      <a:r>
                        <a:rPr lang="en-US" altLang="zh-CN" dirty="0"/>
                        <a:t>CAN</a:t>
                      </a:r>
                      <a:r>
                        <a:rPr lang="zh-CN" altLang="en-US" dirty="0"/>
                        <a:t>总线布线</a:t>
                      </a:r>
                    </a:p>
                  </a:txBody>
                  <a:tcPr/>
                </a:tc>
                <a:tc>
                  <a:txBody>
                    <a:bodyPr/>
                    <a:lstStyle/>
                    <a:p>
                      <a:r>
                        <a:rPr lang="zh-CN" altLang="en-US" dirty="0"/>
                        <a:t>网络负载较大</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已发布规范</a:t>
                      </a:r>
                      <a:r>
                        <a:rPr lang="en-US" altLang="zh-CN" dirty="0"/>
                        <a:t>IEC 62439-3</a:t>
                      </a:r>
                      <a:endParaRPr lang="zh-CN" altLang="en-US" dirty="0"/>
                    </a:p>
                  </a:txBody>
                  <a:tcPr/>
                </a:tc>
                <a:extLst>
                  <a:ext uri="{0D108BD9-81ED-4DB2-BD59-A6C34878D82A}">
                    <a16:rowId xmlns="" xmlns:a16="http://schemas.microsoft.com/office/drawing/2014/main" val="10002"/>
                  </a:ext>
                </a:extLst>
              </a:tr>
              <a:tr h="370840">
                <a:tc>
                  <a:txBody>
                    <a:bodyPr/>
                    <a:lstStyle/>
                    <a:p>
                      <a:r>
                        <a:rPr lang="zh-CN" altLang="en-US" dirty="0"/>
                        <a:t>任意拓扑</a:t>
                      </a:r>
                    </a:p>
                  </a:txBody>
                  <a:tcPr/>
                </a:tc>
                <a:tc>
                  <a:txBody>
                    <a:bodyPr/>
                    <a:lstStyle/>
                    <a:p>
                      <a:r>
                        <a:rPr lang="zh-CN" altLang="en-US" dirty="0"/>
                        <a:t>无缝冗余，可以为不同故障率的点定制不同的冗余策略</a:t>
                      </a:r>
                    </a:p>
                  </a:txBody>
                  <a:tcPr/>
                </a:tc>
                <a:tc>
                  <a:txBody>
                    <a:bodyPr/>
                    <a:lstStyle/>
                    <a:p>
                      <a:r>
                        <a:rPr lang="zh-CN" altLang="en-US" dirty="0"/>
                        <a:t>当前没有现成产品可以使用</a:t>
                      </a:r>
                    </a:p>
                  </a:txBody>
                  <a:tcPr/>
                </a:tc>
                <a:tc>
                  <a:txBody>
                    <a:bodyPr/>
                    <a:lstStyle/>
                    <a:p>
                      <a:r>
                        <a:rPr lang="zh-CN" altLang="en-US" dirty="0"/>
                        <a:t>规范</a:t>
                      </a:r>
                      <a:r>
                        <a:rPr lang="en-US" altLang="zh-CN" dirty="0"/>
                        <a:t>802.1CB</a:t>
                      </a:r>
                      <a:r>
                        <a:rPr lang="zh-CN" altLang="en-US" dirty="0"/>
                        <a:t>处于草稿版阶段</a:t>
                      </a:r>
                    </a:p>
                  </a:txBody>
                  <a:tcPr/>
                </a:tc>
                <a:extLst>
                  <a:ext uri="{0D108BD9-81ED-4DB2-BD59-A6C34878D82A}">
                    <a16:rowId xmlns="" xmlns:a16="http://schemas.microsoft.com/office/drawing/2014/main" val="10003"/>
                  </a:ext>
                </a:extLst>
              </a:tr>
            </a:tbl>
          </a:graphicData>
        </a:graphic>
      </p:graphicFrame>
      <p:sp>
        <p:nvSpPr>
          <p:cNvPr id="8" name="AutoShape 2"/>
          <p:cNvSpPr>
            <a:spLocks noGrp="1" noChangeArrowheads="1"/>
          </p:cNvSpPr>
          <p:nvPr/>
        </p:nvSpPr>
        <p:spPr bwMode="auto">
          <a:xfrm>
            <a:off x="767629" y="4458066"/>
            <a:ext cx="10596633" cy="1040962"/>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本项目采用</a:t>
            </a:r>
            <a:r>
              <a:rPr lang="en-US" altLang="zh-CN" sz="2800" b="1" dirty="0">
                <a:solidFill>
                  <a:srgbClr val="000000"/>
                </a:solidFill>
                <a:latin typeface="Times New Roman" panose="02020603050405020304" pitchFamily="18" charset="0"/>
                <a:ea typeface="微软雅黑" panose="020B0503020204020204" pitchFamily="34" charset="-122"/>
              </a:rPr>
              <a:t>NXP  SJA1105</a:t>
            </a:r>
            <a:r>
              <a:rPr lang="zh-CN" altLang="en-US" sz="2800" b="1" dirty="0">
                <a:solidFill>
                  <a:srgbClr val="000000"/>
                </a:solidFill>
                <a:latin typeface="Times New Roman" panose="02020603050405020304" pitchFamily="18" charset="0"/>
                <a:ea typeface="微软雅黑" panose="020B0503020204020204" pitchFamily="34" charset="-122"/>
              </a:rPr>
              <a:t>交换机芯片，该芯片只支持环形冗余，因此网络拓扑采用环状冗余结构。</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10383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8</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767630" y="764815"/>
            <a:ext cx="10586170" cy="2471141"/>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en-US" altLang="zh-CN" sz="2800" b="1" dirty="0">
                <a:solidFill>
                  <a:srgbClr val="000000"/>
                </a:solidFill>
                <a:latin typeface="Times New Roman" panose="02020603050405020304" pitchFamily="18" charset="0"/>
                <a:ea typeface="微软雅黑" panose="020B0503020204020204" pitchFamily="34" charset="-122"/>
              </a:rPr>
              <a:t>SJA1105</a:t>
            </a:r>
            <a:r>
              <a:rPr lang="zh-CN" altLang="en-US" sz="2800" b="1" dirty="0">
                <a:solidFill>
                  <a:srgbClr val="000000"/>
                </a:solidFill>
                <a:latin typeface="Times New Roman" panose="02020603050405020304" pitchFamily="18" charset="0"/>
                <a:ea typeface="微软雅黑" panose="020B0503020204020204" pitchFamily="34" charset="-122"/>
              </a:rPr>
              <a:t>对实时性的支持：</a:t>
            </a:r>
            <a:endParaRPr lang="en-US" altLang="zh-CN" sz="2800" b="1" dirty="0">
              <a:solidFill>
                <a:srgbClr val="000000"/>
              </a:solidFill>
              <a:latin typeface="Times New Roman" panose="02020603050405020304" pitchFamily="18" charset="0"/>
              <a:ea typeface="微软雅黑" panose="020B0503020204020204" pitchFamily="34" charset="-122"/>
            </a:endParaRPr>
          </a:p>
          <a:p>
            <a:endParaRPr lang="en-US" altLang="zh-CN" sz="2800" b="1" dirty="0">
              <a:solidFill>
                <a:srgbClr val="000000"/>
              </a:solidFill>
              <a:latin typeface="Times New Roman" panose="02020603050405020304" pitchFamily="18" charset="0"/>
              <a:ea typeface="微软雅黑" panose="020B0503020204020204" pitchFamily="34" charset="-122"/>
            </a:endParaRPr>
          </a:p>
          <a:p>
            <a:r>
              <a:rPr lang="zh-CN" altLang="en-US" sz="2800" b="1" dirty="0">
                <a:solidFill>
                  <a:srgbClr val="000000"/>
                </a:solidFill>
                <a:latin typeface="Times New Roman" panose="02020603050405020304" pitchFamily="18" charset="0"/>
                <a:ea typeface="微软雅黑" panose="020B0503020204020204" pitchFamily="34" charset="-122"/>
              </a:rPr>
              <a:t>芯片支持</a:t>
            </a:r>
            <a:r>
              <a:rPr lang="en-US" altLang="zh-CN" sz="2800" b="1" dirty="0">
                <a:solidFill>
                  <a:srgbClr val="000000"/>
                </a:solidFill>
                <a:latin typeface="Times New Roman" panose="02020603050405020304" pitchFamily="18" charset="0"/>
                <a:ea typeface="微软雅黑" panose="020B0503020204020204" pitchFamily="34" charset="-122"/>
              </a:rPr>
              <a:t>TSN</a:t>
            </a:r>
            <a:r>
              <a:rPr lang="zh-CN" altLang="en-US" sz="2800" b="1" dirty="0">
                <a:solidFill>
                  <a:srgbClr val="000000"/>
                </a:solidFill>
                <a:latin typeface="Times New Roman" panose="02020603050405020304" pitchFamily="18" charset="0"/>
                <a:ea typeface="微软雅黑" panose="020B0503020204020204" pitchFamily="34" charset="-122"/>
              </a:rPr>
              <a:t>中调度表的分时调度机制，可以实现时间敏感报文和非时间敏感报文的分隔发送，其配置方式和</a:t>
            </a:r>
            <a:r>
              <a:rPr lang="en-US" altLang="zh-CN" sz="2800" b="1" dirty="0">
                <a:solidFill>
                  <a:srgbClr val="000000"/>
                </a:solidFill>
                <a:latin typeface="Times New Roman" panose="02020603050405020304" pitchFamily="18" charset="0"/>
                <a:ea typeface="微软雅黑" panose="020B0503020204020204" pitchFamily="34" charset="-122"/>
              </a:rPr>
              <a:t>QBV</a:t>
            </a:r>
            <a:r>
              <a:rPr lang="zh-CN" altLang="en-US" sz="2800" b="1" dirty="0">
                <a:solidFill>
                  <a:srgbClr val="000000"/>
                </a:solidFill>
                <a:latin typeface="Times New Roman" panose="02020603050405020304" pitchFamily="18" charset="0"/>
                <a:ea typeface="微软雅黑" panose="020B0503020204020204" pitchFamily="34" charset="-122"/>
              </a:rPr>
              <a:t>标准类似，通过配置每一条时间窗的行为，避免报文壅塞。</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330" y="3110612"/>
            <a:ext cx="5368769" cy="3623384"/>
          </a:xfrm>
          <a:prstGeom prst="rect">
            <a:avLst/>
          </a:prstGeom>
        </p:spPr>
      </p:pic>
    </p:spTree>
    <p:extLst>
      <p:ext uri="{BB962C8B-B14F-4D97-AF65-F5344CB8AC3E}">
        <p14:creationId xmlns:p14="http://schemas.microsoft.com/office/powerpoint/2010/main" val="24487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4A83E362-C945-4AC2-A3B5-3F3C8EEE020F}" type="slidenum">
              <a:rPr lang="zh-CN" altLang="en-US" smtClean="0">
                <a:latin typeface="Times New Roman" panose="02020603050405020304" pitchFamily="18" charset="0"/>
              </a:rPr>
              <a:pPr/>
              <a:t>9</a:t>
            </a:fld>
            <a:endParaRPr lang="zh-CN" altLang="en-US" sz="1800" dirty="0">
              <a:solidFill>
                <a:schemeClr val="tx1"/>
              </a:solidFill>
              <a:latin typeface="Times New Roman" panose="02020603050405020304" pitchFamily="18" charset="0"/>
            </a:endParaRPr>
          </a:p>
        </p:txBody>
      </p:sp>
      <p:sp>
        <p:nvSpPr>
          <p:cNvPr id="10" name="AutoShape 2"/>
          <p:cNvSpPr>
            <a:spLocks noGrp="1" noChangeArrowheads="1"/>
          </p:cNvSpPr>
          <p:nvPr/>
        </p:nvSpPr>
        <p:spPr bwMode="auto">
          <a:xfrm>
            <a:off x="767630" y="1052835"/>
            <a:ext cx="10586170" cy="5642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28" tIns="39165" rIns="78328" bIns="39165" numCol="1" anchor="ctr" anchorCtr="0" compatLnSpc="1">
            <a:prstTxWarp prst="textNoShape">
              <a:avLst/>
            </a:prstTxWarp>
            <a:spAutoFit/>
          </a:bodyPr>
          <a:lstStyle/>
          <a:p>
            <a:r>
              <a:rPr lang="zh-CN" altLang="en-US" sz="2800" b="1" dirty="0">
                <a:solidFill>
                  <a:srgbClr val="000000"/>
                </a:solidFill>
                <a:latin typeface="Times New Roman" panose="02020603050405020304" pitchFamily="18" charset="0"/>
                <a:ea typeface="微软雅黑" panose="020B0503020204020204" pitchFamily="34" charset="-122"/>
              </a:rPr>
              <a:t>当前已经实现网络配置：</a:t>
            </a:r>
            <a:endParaRPr lang="en-US" altLang="zh-CN" sz="2800" b="1" dirty="0">
              <a:solidFill>
                <a:srgbClr val="000000"/>
              </a:solidFill>
              <a:latin typeface="Times New Roman" panose="02020603050405020304" pitchFamily="18" charset="0"/>
              <a:ea typeface="微软雅黑" panose="020B0503020204020204" pitchFamily="34" charset="-122"/>
            </a:endParaRPr>
          </a:p>
        </p:txBody>
      </p:sp>
      <p:pic>
        <p:nvPicPr>
          <p:cNvPr id="2" name="图片 1" descr="屏幕剪辑"/>
          <p:cNvPicPr>
            <a:picLocks noChangeAspect="1"/>
          </p:cNvPicPr>
          <p:nvPr/>
        </p:nvPicPr>
        <p:blipFill rotWithShape="1">
          <a:blip r:embed="rId3">
            <a:extLst>
              <a:ext uri="{28A0092B-C50C-407E-A947-70E740481C1C}">
                <a14:useLocalDpi xmlns:a14="http://schemas.microsoft.com/office/drawing/2010/main" val="0"/>
              </a:ext>
            </a:extLst>
          </a:blip>
          <a:srcRect b="1031"/>
          <a:stretch/>
        </p:blipFill>
        <p:spPr>
          <a:xfrm>
            <a:off x="1833003" y="1651976"/>
            <a:ext cx="8455423" cy="5017249"/>
          </a:xfrm>
          <a:prstGeom prst="rect">
            <a:avLst/>
          </a:prstGeom>
        </p:spPr>
      </p:pic>
    </p:spTree>
    <p:extLst>
      <p:ext uri="{BB962C8B-B14F-4D97-AF65-F5344CB8AC3E}">
        <p14:creationId xmlns:p14="http://schemas.microsoft.com/office/powerpoint/2010/main" val="286544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4490</TotalTime>
  <Pages>0</Pages>
  <Words>2271</Words>
  <Characters>0</Characters>
  <Application>Microsoft Office PowerPoint</Application>
  <DocSecurity>0</DocSecurity>
  <PresentationFormat>宽屏</PresentationFormat>
  <Lines>0</Lines>
  <Paragraphs>330</Paragraphs>
  <Slides>46</Slides>
  <Notes>46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56" baseType="lpstr">
      <vt:lpstr>经典繁仿黑</vt:lpstr>
      <vt:lpstr>宋体</vt:lpstr>
      <vt:lpstr>微软雅黑</vt:lpstr>
      <vt:lpstr>Arial</vt:lpstr>
      <vt:lpstr>Calibri</vt:lpstr>
      <vt:lpstr>Calibri Light</vt:lpstr>
      <vt:lpstr>Times New Roman</vt:lpstr>
      <vt:lpstr>Office 主题</vt:lpstr>
      <vt:lpstr>Visio</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Peter-冯</dc:creator>
  <cp:keywords/>
  <dc:description/>
  <cp:lastModifiedBy>jason</cp:lastModifiedBy>
  <cp:revision>1563</cp:revision>
  <dcterms:created xsi:type="dcterms:W3CDTF">2013-10-08T09:05:00Z</dcterms:created>
  <dcterms:modified xsi:type="dcterms:W3CDTF">2016-12-12T05:42:36Z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2052-9.1.0.4764</vt:lpwstr>
  </property>
</Properties>
</file>